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EC20E35-A176-4012-BC5E-935CFFF8708E}" styleName="Middels stil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4660"/>
  </p:normalViewPr>
  <p:slideViewPr>
    <p:cSldViewPr snapToGrid="0">
      <p:cViewPr varScale="1">
        <p:scale>
          <a:sx n="97" d="100"/>
          <a:sy n="97" d="100"/>
        </p:scale>
        <p:origin x="78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F0BC30-F94C-4AE1-B580-5FA32F6717B4}" type="datetimeFigureOut">
              <a:rPr lang="nb-NO" smtClean="0"/>
              <a:t>01.06.2026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5701EF-1D0F-4448-8E71-FFC33DD48D7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227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5701EF-1D0F-4448-8E71-FFC33DD48D76}" type="slidenum">
              <a:rPr lang="nb-NO" smtClean="0"/>
              <a:t>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74552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9F983B2-5423-23F9-4257-C67638F30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3422B97B-7FF5-6393-54E5-A7F8CCE807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23E74960-F4DF-FE50-78F1-F7C1EAAC8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A694B-6AE8-4A38-B24B-00D09169673B}" type="datetimeFigureOut">
              <a:rPr lang="nb-NO" smtClean="0"/>
              <a:t>01.06.2026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A6ED326-2991-2837-87D8-B213E552C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1B56E98-2A7D-AF03-88F1-E364CA614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ABCF9-A8CB-4524-BE27-C9EBD9E2922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53306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E1330AE-5488-0921-D468-D7484AFB5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C8CA4E82-6C4B-833B-78AE-6519F89A91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99BF24A-7FB5-DD65-6DD6-EBAE5BBF9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A694B-6AE8-4A38-B24B-00D09169673B}" type="datetimeFigureOut">
              <a:rPr lang="nb-NO" smtClean="0"/>
              <a:t>01.06.2026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3D4ED67-14FC-92F7-9A9D-F2FF58ACF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FA72876-EA71-1768-28B9-22ABDA23D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ABCF9-A8CB-4524-BE27-C9EBD9E2922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48759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29994785-D7FB-411E-15E5-26BB136376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E4D4A70C-A3A5-8159-63E5-05C6ED9A59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92C4E9E-CC4B-A405-AB61-280BEC437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A694B-6AE8-4A38-B24B-00D09169673B}" type="datetimeFigureOut">
              <a:rPr lang="nb-NO" smtClean="0"/>
              <a:t>01.06.2026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19CFF01-9F09-B559-B78A-15BC48A34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4B17CB43-3D08-7528-6DDF-FE86D01D7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ABCF9-A8CB-4524-BE27-C9EBD9E2922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59702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49E3073-8C07-8E52-25EF-03BD798A2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7DC57565-E8BA-F374-8CAD-91074DE80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4178354-29F9-9193-58B6-C53A44652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A694B-6AE8-4A38-B24B-00D09169673B}" type="datetimeFigureOut">
              <a:rPr lang="nb-NO" smtClean="0"/>
              <a:t>01.06.2026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36E59C57-F6A2-0385-E5F2-44135FA6F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223A8A86-8CEC-1E08-61E4-2EC9E4C5C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ABCF9-A8CB-4524-BE27-C9EBD9E2922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57791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172D1DF-85E8-2534-26C0-CB97256272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A2E665D3-953E-86A0-1B45-25098E686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ABEDDE08-61C7-1A8D-931D-690E7B926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A694B-6AE8-4A38-B24B-00D09169673B}" type="datetimeFigureOut">
              <a:rPr lang="nb-NO" smtClean="0"/>
              <a:t>01.06.2026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340BF0E-AF2C-FF18-6B4C-1A511F7B4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5141D321-36AF-FDB9-6155-6317BA5C4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ABCF9-A8CB-4524-BE27-C9EBD9E2922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98556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F8787BD-A95D-133C-E573-7FD508D90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AA5953C-62B9-7F4C-4103-ABA6C33A9B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AD0D66F4-5C72-AB6D-9324-2B9AB034A9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E86A8C3F-8896-BF72-B855-E76506CB9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A694B-6AE8-4A38-B24B-00D09169673B}" type="datetimeFigureOut">
              <a:rPr lang="nb-NO" smtClean="0"/>
              <a:t>01.06.2026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4A559BB4-3C89-F23C-8EC8-CE7704AB3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A10490DC-0B83-1F62-66DF-9404B46AD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ABCF9-A8CB-4524-BE27-C9EBD9E2922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41229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869CA60-33D9-C2E7-7143-6D7255B9D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BF1B228-EC45-6BC7-CE05-E98B0B9B45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923DDDD6-8C54-BA05-8710-B671E9A7DB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E17F5E9E-A1AE-EE43-EB0D-75F51CF6C2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498763DC-F392-7663-CDBC-21AC075CE7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513EEBEC-5B40-9B7F-5D4F-CE51DC464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A694B-6AE8-4A38-B24B-00D09169673B}" type="datetimeFigureOut">
              <a:rPr lang="nb-NO" smtClean="0"/>
              <a:t>01.06.2026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E67DB93E-7744-8645-1A01-C5FAB2030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F707B984-DDAE-F918-07B1-1781F5766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ABCF9-A8CB-4524-BE27-C9EBD9E2922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04070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D5B11AE-8929-C295-EA22-393F3A34F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7C935040-2102-7E66-C056-965E38E32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A694B-6AE8-4A38-B24B-00D09169673B}" type="datetimeFigureOut">
              <a:rPr lang="nb-NO" smtClean="0"/>
              <a:t>01.06.2026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A8CC19BC-0EDD-6E56-163B-56EE09358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0ABA058C-EB48-5085-B08D-21EDFDC71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ABCF9-A8CB-4524-BE27-C9EBD9E2922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29146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D146E094-50BB-B6F8-2938-77A323966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A694B-6AE8-4A38-B24B-00D09169673B}" type="datetimeFigureOut">
              <a:rPr lang="nb-NO" smtClean="0"/>
              <a:t>01.06.2026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7DDEAD0E-840A-1C25-E16E-01BDAA5003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A4649BE0-AA80-9DA4-0A24-62E3156B7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ABCF9-A8CB-4524-BE27-C9EBD9E2922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62098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174996E-313D-411F-F18A-8291132BD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348B22C-21C1-1B89-DBCB-5E45309630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85BCD5CC-16AC-F8C1-C846-816DA8702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C3666A2F-76B4-C4BF-31E9-C6EECA0D2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A694B-6AE8-4A38-B24B-00D09169673B}" type="datetimeFigureOut">
              <a:rPr lang="nb-NO" smtClean="0"/>
              <a:t>01.06.2026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4121B440-1266-DAD9-7D85-5B363C2A5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CD046E30-E485-3640-6930-E7CC657EF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ABCF9-A8CB-4524-BE27-C9EBD9E2922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03566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967B24B-ED3A-E0FF-39AC-F2CD21D64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40753AA-FA8A-3B7C-36D4-B19D8B79DA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6EDEF09-36D9-C0AD-1A93-93290AD9AA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5CB15545-BE53-AA4F-7EEA-680DD82C1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A694B-6AE8-4A38-B24B-00D09169673B}" type="datetimeFigureOut">
              <a:rPr lang="nb-NO" smtClean="0"/>
              <a:t>01.06.2026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BA1527C7-020E-7112-B410-F3C818B84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B7AAF2B1-5422-5F8E-8F9E-606BC40E5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ABCF9-A8CB-4524-BE27-C9EBD9E2922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93683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B06B8626-305E-71DD-5CDE-91F92ACEB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B6EB14F3-908B-1E49-8E2F-2D76BF961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2DD568D-D52F-D64A-4855-BBD9799F1D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0A694B-6AE8-4A38-B24B-00D09169673B}" type="datetimeFigureOut">
              <a:rPr lang="nb-NO" smtClean="0"/>
              <a:t>01.06.2026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1A93E41E-AFC0-A76F-C886-CD8D131DCA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79BD243-3EA9-4A6B-E5B4-DD0E7F31E0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8ABCF9-A8CB-4524-BE27-C9EBD9E2922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02193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>
            <a:extLst>
              <a:ext uri="{FF2B5EF4-FFF2-40B4-BE49-F238E27FC236}">
                <a16:creationId xmlns:a16="http://schemas.microsoft.com/office/drawing/2014/main" id="{FB5B0058-AF13-4859-B429-4EDDE2A26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8BA43298-88DA-5512-616E-CDAA5061C9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9234" y="2073715"/>
            <a:ext cx="6935759" cy="2993042"/>
          </a:xfrm>
        </p:spPr>
        <p:txBody>
          <a:bodyPr anchor="ctr">
            <a:normAutofit/>
          </a:bodyPr>
          <a:lstStyle/>
          <a:p>
            <a:r>
              <a:rPr lang="nb-NO" sz="8800">
                <a:solidFill>
                  <a:schemeClr val="bg1"/>
                </a:solidFill>
              </a:rPr>
              <a:t>Slukkeanlegg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945B5912-8C49-C351-52B8-AD6BD466A5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99234" y="1369077"/>
            <a:ext cx="6935759" cy="2201159"/>
          </a:xfrm>
        </p:spPr>
        <p:txBody>
          <a:bodyPr>
            <a:normAutofit/>
          </a:bodyPr>
          <a:lstStyle/>
          <a:p>
            <a:r>
              <a:rPr lang="nb-NO" sz="2000">
                <a:solidFill>
                  <a:schemeClr val="bg1"/>
                </a:solidFill>
              </a:rPr>
              <a:t>Kyrkjene i Nord-Fron</a:t>
            </a: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81BD432D-FAB3-4B5D-BF27-4DA7C75B32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1">
            <a:extLst>
              <a:ext uri="{FF2B5EF4-FFF2-40B4-BE49-F238E27FC236}">
                <a16:creationId xmlns:a16="http://schemas.microsoft.com/office/drawing/2014/main" id="{E6D6B450-4278-45B8-88C7-C061710E3C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2399233" y="1883640"/>
            <a:ext cx="693576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4234A4C-A256-4139-A5F4-27078F0D67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2399233" y="5066757"/>
            <a:ext cx="693576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2894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7AE9375-4664-4DB2-922D-2782A6E43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E504C98-6397-41C1-A8D8-2D9C4ED30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26210" y="2026340"/>
            <a:ext cx="5220936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67550B4-03E2-B0F5-5E7A-8BF53ED5D6C4}"/>
              </a:ext>
            </a:extLst>
          </p:cNvPr>
          <p:cNvSpPr txBox="1"/>
          <p:nvPr/>
        </p:nvSpPr>
        <p:spPr>
          <a:xfrm>
            <a:off x="1392667" y="2398957"/>
            <a:ext cx="9406666" cy="352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fontAlgn="base">
              <a:lnSpc>
                <a:spcPct val="90000"/>
              </a:lnSpc>
              <a:spcBef>
                <a:spcPts val="1050"/>
              </a:spcBef>
              <a:spcAft>
                <a:spcPts val="1050"/>
              </a:spcAft>
              <a:buFont typeface="Arial" panose="020B0604020202020204" pitchFamily="34" charset="0"/>
              <a:buChar char="•"/>
            </a:pPr>
            <a:r>
              <a:rPr lang="en-US" sz="1700" b="0" i="0">
                <a:solidFill>
                  <a:schemeClr val="bg1"/>
                </a:solidFill>
                <a:effectLst/>
              </a:rPr>
              <a:t>Oppdraget omfattar prosjektering og leveranse av komplette brannsløkkeanlegg i fire kyrkjer i Nord-Fron kommune: </a:t>
            </a:r>
          </a:p>
          <a:p>
            <a:pPr indent="-228600" fontAlgn="base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b="0" i="0">
                <a:solidFill>
                  <a:schemeClr val="bg1"/>
                </a:solidFill>
                <a:effectLst/>
              </a:rPr>
              <a:t> Kvam kyrkje </a:t>
            </a:r>
          </a:p>
          <a:p>
            <a:pPr indent="-228600" fontAlgn="base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b="0" i="0">
                <a:solidFill>
                  <a:schemeClr val="bg1"/>
                </a:solidFill>
                <a:effectLst/>
              </a:rPr>
              <a:t> Sødorp kyrkje </a:t>
            </a:r>
          </a:p>
          <a:p>
            <a:pPr indent="-228600" fontAlgn="base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b="0" i="0">
                <a:solidFill>
                  <a:schemeClr val="bg1"/>
                </a:solidFill>
                <a:effectLst/>
              </a:rPr>
              <a:t> Kvikne kyrkje </a:t>
            </a:r>
          </a:p>
          <a:p>
            <a:pPr indent="-228600" fontAlgn="base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 b="0" i="0">
                <a:solidFill>
                  <a:schemeClr val="bg1"/>
                </a:solidFill>
                <a:effectLst/>
              </a:rPr>
              <a:t> Skåbu kyrkje </a:t>
            </a:r>
          </a:p>
          <a:p>
            <a:pPr indent="-228600" fontAlgn="base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700">
              <a:solidFill>
                <a:schemeClr val="bg1"/>
              </a:solidFill>
            </a:endParaRPr>
          </a:p>
          <a:p>
            <a:pPr indent="-228600" fontAlgn="base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700" b="0" i="0">
              <a:solidFill>
                <a:schemeClr val="bg1"/>
              </a:solidFill>
              <a:effectLst/>
            </a:endParaRPr>
          </a:p>
          <a:p>
            <a:pPr indent="-228600" fontAlgn="base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>
                <a:solidFill>
                  <a:schemeClr val="bg1"/>
                </a:solidFill>
              </a:rPr>
              <a:t>Entreprenøren skal prosjektere og installere sløkkeanlegg tilpassa kvar enkelt kyrkje, og arbeidet skal utførast med særleg omsyn til vernestatus, kulturhistorisk verdi og bygningenes konstruksjon og materialbruk. </a:t>
            </a:r>
          </a:p>
          <a:p>
            <a:pPr indent="-228600" fontAlgn="base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700" b="0" i="0">
              <a:solidFill>
                <a:schemeClr val="bg1"/>
              </a:solidFill>
              <a:effectLst/>
            </a:endParaRPr>
          </a:p>
          <a:p>
            <a:pPr indent="-228600" fontAlgn="base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700">
                <a:solidFill>
                  <a:schemeClr val="bg1"/>
                </a:solidFill>
              </a:rPr>
              <a:t>NS-EN 12845 – (NS-EN 14972)</a:t>
            </a:r>
            <a:endParaRPr lang="en-US" sz="1700" b="0" i="0">
              <a:solidFill>
                <a:schemeClr val="bg1"/>
              </a:solidFill>
              <a:effectLst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D005C1-8C51-42D6-9BEE-B9B838497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133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kstSylinder 3">
            <a:extLst>
              <a:ext uri="{FF2B5EF4-FFF2-40B4-BE49-F238E27FC236}">
                <a16:creationId xmlns:a16="http://schemas.microsoft.com/office/drawing/2014/main" id="{6C8BA5BA-6C5A-CB25-6A47-CF24B8BE932D}"/>
              </a:ext>
            </a:extLst>
          </p:cNvPr>
          <p:cNvSpPr txBox="1"/>
          <p:nvPr/>
        </p:nvSpPr>
        <p:spPr>
          <a:xfrm>
            <a:off x="897769" y="1909192"/>
            <a:ext cx="4586513" cy="3647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0" i="0">
                <a:solidFill>
                  <a:schemeClr val="bg1"/>
                </a:solidFill>
                <a:effectLst/>
              </a:rPr>
              <a:t> Kontraktsstandard: </a:t>
            </a:r>
            <a:r>
              <a:rPr lang="en-US" sz="1700" b="1" i="0">
                <a:solidFill>
                  <a:schemeClr val="bg1"/>
                </a:solidFill>
                <a:effectLst/>
              </a:rPr>
              <a:t>NS 8407 Totalentreprise</a:t>
            </a:r>
            <a:r>
              <a:rPr lang="en-US" sz="1700" b="0" i="0">
                <a:solidFill>
                  <a:schemeClr val="bg1"/>
                </a:solidFill>
                <a:effectLst/>
              </a:rPr>
              <a:t> </a:t>
            </a:r>
          </a:p>
          <a:p>
            <a:pPr indent="-228600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0" i="0">
                <a:solidFill>
                  <a:schemeClr val="bg1"/>
                </a:solidFill>
                <a:effectLst/>
              </a:rPr>
              <a:t> Entreprenør har prosjekteringsansvar </a:t>
            </a:r>
          </a:p>
          <a:p>
            <a:pPr indent="-228600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0" i="0">
                <a:solidFill>
                  <a:schemeClr val="bg1"/>
                </a:solidFill>
                <a:effectLst/>
              </a:rPr>
              <a:t> SHA-arbeid skal utførast i samsvar med SHA-planen for prosjektet </a:t>
            </a:r>
            <a:br>
              <a:rPr lang="en-US" sz="1700" b="0" i="0">
                <a:solidFill>
                  <a:schemeClr val="bg1"/>
                </a:solidFill>
                <a:effectLst/>
              </a:rPr>
            </a:br>
            <a:endParaRPr lang="en-US" sz="1700" b="0" i="0">
              <a:solidFill>
                <a:schemeClr val="bg1"/>
              </a:solidFill>
              <a:effectLst/>
            </a:endParaRPr>
          </a:p>
          <a:p>
            <a:pPr indent="-228600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0" i="0">
                <a:solidFill>
                  <a:schemeClr val="bg1"/>
                </a:solidFill>
                <a:effectLst/>
              </a:rPr>
              <a:t> </a:t>
            </a:r>
            <a:r>
              <a:rPr lang="en-US" sz="1700" b="1" i="0">
                <a:solidFill>
                  <a:schemeClr val="bg1"/>
                </a:solidFill>
                <a:effectLst/>
              </a:rPr>
              <a:t>Alle tiltak skal godkjennast av relevante kulturminnemyndigheiter </a:t>
            </a:r>
            <a:br>
              <a:rPr lang="en-US" sz="1700" b="1" i="0">
                <a:solidFill>
                  <a:schemeClr val="bg1"/>
                </a:solidFill>
                <a:effectLst/>
              </a:rPr>
            </a:br>
            <a:endParaRPr lang="en-US" sz="1700" b="1" i="0">
              <a:solidFill>
                <a:schemeClr val="bg1"/>
              </a:solidFill>
              <a:effectLst/>
            </a:endParaRPr>
          </a:p>
          <a:p>
            <a:pPr indent="-228600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700" b="0" i="0">
                <a:solidFill>
                  <a:schemeClr val="bg1"/>
                </a:solidFill>
                <a:effectLst/>
              </a:rPr>
              <a:t> Dokumentasjon før, under og etter arbeid er obligatorisk med tanke på ivaretakelse av kulturminner og dokumentasjon på utført arbeid. 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ell 1">
            <a:extLst>
              <a:ext uri="{FF2B5EF4-FFF2-40B4-BE49-F238E27FC236}">
                <a16:creationId xmlns:a16="http://schemas.microsoft.com/office/drawing/2014/main" id="{B8A9768C-4524-ED54-AFCA-D286FAEC83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105858"/>
              </p:ext>
            </p:extLst>
          </p:nvPr>
        </p:nvGraphicFramePr>
        <p:xfrm>
          <a:off x="6525453" y="1175071"/>
          <a:ext cx="5666548" cy="4507859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598366">
                  <a:extLst>
                    <a:ext uri="{9D8B030D-6E8A-4147-A177-3AD203B41FA5}">
                      <a16:colId xmlns:a16="http://schemas.microsoft.com/office/drawing/2014/main" val="2767135523"/>
                    </a:ext>
                  </a:extLst>
                </a:gridCol>
                <a:gridCol w="1902007">
                  <a:extLst>
                    <a:ext uri="{9D8B030D-6E8A-4147-A177-3AD203B41FA5}">
                      <a16:colId xmlns:a16="http://schemas.microsoft.com/office/drawing/2014/main" val="828705795"/>
                    </a:ext>
                  </a:extLst>
                </a:gridCol>
                <a:gridCol w="2166175">
                  <a:extLst>
                    <a:ext uri="{9D8B030D-6E8A-4147-A177-3AD203B41FA5}">
                      <a16:colId xmlns:a16="http://schemas.microsoft.com/office/drawing/2014/main" val="2125426996"/>
                    </a:ext>
                  </a:extLst>
                </a:gridCol>
              </a:tblGrid>
              <a:tr h="639226"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300" b="1">
                          <a:effectLst/>
                        </a:rPr>
                        <a:t>Kyrkje</a:t>
                      </a:r>
                      <a:r>
                        <a:rPr lang="nb-NO" sz="2300" b="0">
                          <a:effectLst/>
                        </a:rPr>
                        <a:t> </a:t>
                      </a:r>
                      <a:endParaRPr lang="nb-NO" sz="3400" b="0" i="0">
                        <a:effectLst/>
                      </a:endParaRPr>
                    </a:p>
                  </a:txBody>
                  <a:tcPr marL="174897" marR="174897" marT="87449" marB="87449" anchor="ctr"/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300" b="1">
                          <a:effectLst/>
                        </a:rPr>
                        <a:t>Oppstart</a:t>
                      </a:r>
                      <a:r>
                        <a:rPr lang="nb-NO" sz="2300" b="0">
                          <a:effectLst/>
                        </a:rPr>
                        <a:t> </a:t>
                      </a:r>
                      <a:endParaRPr lang="nb-NO" sz="3400" b="0" i="0">
                        <a:effectLst/>
                      </a:endParaRPr>
                    </a:p>
                  </a:txBody>
                  <a:tcPr marL="174897" marR="174897" marT="87449" marB="87449" anchor="ctr"/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300" b="1">
                          <a:effectLst/>
                        </a:rPr>
                        <a:t>Overtaking</a:t>
                      </a:r>
                      <a:r>
                        <a:rPr lang="nb-NO" sz="2300" b="0">
                          <a:effectLst/>
                        </a:rPr>
                        <a:t> </a:t>
                      </a:r>
                      <a:endParaRPr lang="nb-NO" sz="3400" b="0" i="0">
                        <a:effectLst/>
                      </a:endParaRPr>
                    </a:p>
                  </a:txBody>
                  <a:tcPr marL="174897" marR="174897" marT="87449" marB="87449" anchor="ctr"/>
                </a:tc>
                <a:extLst>
                  <a:ext uri="{0D108BD9-81ED-4DB2-BD59-A6C34878D82A}">
                    <a16:rowId xmlns:a16="http://schemas.microsoft.com/office/drawing/2014/main" val="3086391450"/>
                  </a:ext>
                </a:extLst>
              </a:tr>
              <a:tr h="639226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300" b="0">
                          <a:effectLst/>
                        </a:rPr>
                        <a:t>Kvam </a:t>
                      </a:r>
                      <a:endParaRPr lang="nb-NO" sz="3400" b="0" i="0">
                        <a:effectLst/>
                      </a:endParaRPr>
                    </a:p>
                  </a:txBody>
                  <a:tcPr marL="174897" marR="174897" marT="87449" marB="87449"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300" b="0">
                          <a:effectLst/>
                        </a:rPr>
                        <a:t>Juni 2026 </a:t>
                      </a:r>
                      <a:endParaRPr lang="nb-NO" sz="3400" b="0" i="0">
                        <a:effectLst/>
                      </a:endParaRPr>
                    </a:p>
                  </a:txBody>
                  <a:tcPr marL="174897" marR="174897" marT="87449" marB="87449"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300" b="0">
                          <a:effectLst/>
                        </a:rPr>
                        <a:t>Mars 2027 </a:t>
                      </a:r>
                      <a:endParaRPr lang="nb-NO" sz="3400" b="0" i="0">
                        <a:effectLst/>
                      </a:endParaRPr>
                    </a:p>
                  </a:txBody>
                  <a:tcPr marL="174897" marR="174897" marT="87449" marB="87449" anchor="ctr"/>
                </a:tc>
                <a:extLst>
                  <a:ext uri="{0D108BD9-81ED-4DB2-BD59-A6C34878D82A}">
                    <a16:rowId xmlns:a16="http://schemas.microsoft.com/office/drawing/2014/main" val="783549022"/>
                  </a:ext>
                </a:extLst>
              </a:tr>
              <a:tr h="1076469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300" b="0">
                          <a:effectLst/>
                        </a:rPr>
                        <a:t>Kvikne </a:t>
                      </a:r>
                      <a:endParaRPr lang="nb-NO" sz="3400" b="0" i="0">
                        <a:effectLst/>
                      </a:endParaRPr>
                    </a:p>
                  </a:txBody>
                  <a:tcPr marL="174897" marR="174897" marT="87449" marB="87449"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300" b="0">
                          <a:effectLst/>
                        </a:rPr>
                        <a:t>April 2027 </a:t>
                      </a:r>
                      <a:endParaRPr lang="nb-NO" sz="3400" b="0" i="0">
                        <a:effectLst/>
                      </a:endParaRPr>
                    </a:p>
                  </a:txBody>
                  <a:tcPr marL="174897" marR="174897" marT="87449" marB="87449"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300" b="0">
                          <a:effectLst/>
                        </a:rPr>
                        <a:t>September 2027 </a:t>
                      </a:r>
                      <a:endParaRPr lang="nb-NO" sz="3400" b="0" i="0">
                        <a:effectLst/>
                      </a:endParaRPr>
                    </a:p>
                  </a:txBody>
                  <a:tcPr marL="174897" marR="174897" marT="87449" marB="87449" anchor="ctr"/>
                </a:tc>
                <a:extLst>
                  <a:ext uri="{0D108BD9-81ED-4DB2-BD59-A6C34878D82A}">
                    <a16:rowId xmlns:a16="http://schemas.microsoft.com/office/drawing/2014/main" val="4140599832"/>
                  </a:ext>
                </a:extLst>
              </a:tr>
              <a:tr h="1076469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300" b="0">
                          <a:effectLst/>
                        </a:rPr>
                        <a:t>Sødorp </a:t>
                      </a:r>
                      <a:endParaRPr lang="nb-NO" sz="3400" b="0" i="0">
                        <a:effectLst/>
                      </a:endParaRPr>
                    </a:p>
                  </a:txBody>
                  <a:tcPr marL="174897" marR="174897" marT="87449" marB="87449"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300" b="0">
                          <a:effectLst/>
                        </a:rPr>
                        <a:t>April 2028 </a:t>
                      </a:r>
                      <a:endParaRPr lang="nb-NO" sz="3400" b="0" i="0">
                        <a:effectLst/>
                      </a:endParaRPr>
                    </a:p>
                  </a:txBody>
                  <a:tcPr marL="174897" marR="174897" marT="87449" marB="87449"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300" b="0">
                          <a:effectLst/>
                        </a:rPr>
                        <a:t>September 2028 </a:t>
                      </a:r>
                      <a:endParaRPr lang="nb-NO" sz="3400" b="0" i="0">
                        <a:effectLst/>
                      </a:endParaRPr>
                    </a:p>
                  </a:txBody>
                  <a:tcPr marL="174897" marR="174897" marT="87449" marB="87449" anchor="ctr"/>
                </a:tc>
                <a:extLst>
                  <a:ext uri="{0D108BD9-81ED-4DB2-BD59-A6C34878D82A}">
                    <a16:rowId xmlns:a16="http://schemas.microsoft.com/office/drawing/2014/main" val="3534467914"/>
                  </a:ext>
                </a:extLst>
              </a:tr>
              <a:tr h="1076469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300" b="0">
                          <a:effectLst/>
                        </a:rPr>
                        <a:t>Skåbu </a:t>
                      </a:r>
                      <a:endParaRPr lang="nb-NO" sz="3400" b="0" i="0">
                        <a:effectLst/>
                      </a:endParaRPr>
                    </a:p>
                  </a:txBody>
                  <a:tcPr marL="174897" marR="174897" marT="87449" marB="87449"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300" b="0">
                          <a:effectLst/>
                        </a:rPr>
                        <a:t>April 2029 </a:t>
                      </a:r>
                      <a:endParaRPr lang="nb-NO" sz="3400" b="0" i="0">
                        <a:effectLst/>
                      </a:endParaRPr>
                    </a:p>
                  </a:txBody>
                  <a:tcPr marL="174897" marR="174897" marT="87449" marB="87449" anchor="ctr"/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300" b="0">
                          <a:effectLst/>
                        </a:rPr>
                        <a:t>September 2029 </a:t>
                      </a:r>
                      <a:endParaRPr lang="nb-NO" sz="3400" b="0" i="0">
                        <a:effectLst/>
                      </a:endParaRPr>
                    </a:p>
                  </a:txBody>
                  <a:tcPr marL="174897" marR="174897" marT="87449" marB="87449" anchor="ctr"/>
                </a:tc>
                <a:extLst>
                  <a:ext uri="{0D108BD9-81ED-4DB2-BD59-A6C34878D82A}">
                    <a16:rowId xmlns:a16="http://schemas.microsoft.com/office/drawing/2014/main" val="3133567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9574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8AABB548-A8BF-3793-2CF5-170772D3C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21"/>
            <a:ext cx="4707671" cy="12256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800">
                <a:solidFill>
                  <a:schemeClr val="bg1"/>
                </a:solidFill>
              </a:rPr>
              <a:t>Kvam Kyrkje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kstSylinder 3">
            <a:extLst>
              <a:ext uri="{FF2B5EF4-FFF2-40B4-BE49-F238E27FC236}">
                <a16:creationId xmlns:a16="http://schemas.microsoft.com/office/drawing/2014/main" id="{4723D5EE-ECDE-4A1E-1446-CBFB201AB625}"/>
              </a:ext>
            </a:extLst>
          </p:cNvPr>
          <p:cNvSpPr txBox="1"/>
          <p:nvPr/>
        </p:nvSpPr>
        <p:spPr>
          <a:xfrm>
            <a:off x="897769" y="1909192"/>
            <a:ext cx="4586513" cy="3647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>
                <a:solidFill>
                  <a:schemeClr val="bg1"/>
                </a:solidFill>
                <a:effectLst/>
              </a:rPr>
              <a:t>Kvam kyrkje vart ferdigstilt og vigsla i 1952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</a:rPr>
              <a:t>P</a:t>
            </a:r>
            <a:r>
              <a:rPr lang="en-US" sz="2000" b="0" i="0">
                <a:solidFill>
                  <a:schemeClr val="bg1"/>
                </a:solidFill>
                <a:effectLst/>
              </a:rPr>
              <a:t>lass til ca. 450 personar.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</a:rPr>
              <a:t>Fottavtrykk 450 kvm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</a:rPr>
              <a:t>Tett himling i alle kirkerom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</a:rPr>
              <a:t>Ikkje listeført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Bilde 4" descr="Kvam kyrkje sommer 2022">
            <a:extLst>
              <a:ext uri="{FF2B5EF4-FFF2-40B4-BE49-F238E27FC236}">
                <a16:creationId xmlns:a16="http://schemas.microsoft.com/office/drawing/2014/main" id="{A80C8706-5A22-E3FB-4B52-B32C45BCE1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6782" r="26947"/>
          <a:stretch>
            <a:fillRect/>
          </a:stretch>
        </p:blipFill>
        <p:spPr>
          <a:xfrm>
            <a:off x="6525453" y="10"/>
            <a:ext cx="566654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455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04A6E493-A0A1-89C4-290E-6CDC6ADAD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21"/>
            <a:ext cx="4707671" cy="12256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800">
                <a:solidFill>
                  <a:schemeClr val="bg1"/>
                </a:solidFill>
              </a:rPr>
              <a:t>Kvikne Kyrkje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kstSylinder 3">
            <a:extLst>
              <a:ext uri="{FF2B5EF4-FFF2-40B4-BE49-F238E27FC236}">
                <a16:creationId xmlns:a16="http://schemas.microsoft.com/office/drawing/2014/main" id="{821AC919-D7E3-363A-70E8-CBE2AABE9BCE}"/>
              </a:ext>
            </a:extLst>
          </p:cNvPr>
          <p:cNvSpPr txBox="1"/>
          <p:nvPr/>
        </p:nvSpPr>
        <p:spPr>
          <a:xfrm>
            <a:off x="897769" y="1909192"/>
            <a:ext cx="4586513" cy="3647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>
                <a:solidFill>
                  <a:schemeClr val="bg1"/>
                </a:solidFill>
                <a:effectLst/>
              </a:rPr>
              <a:t>Kvikne kyrkje vart oppført i 1763–64 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>
                <a:solidFill>
                  <a:schemeClr val="bg1"/>
                </a:solidFill>
                <a:effectLst/>
              </a:rPr>
              <a:t>Inventaret er av høg antikvarisk verdi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</a:rPr>
              <a:t>Kyrkja inneheld òg middelalderinventar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</a:rPr>
              <a:t>150 sitteplasser 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</a:rPr>
              <a:t>220 kvm grunnflate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</a:rPr>
              <a:t>Tett himling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>
              <a:solidFill>
                <a:schemeClr val="bg1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Bilde 4" descr="Kvikne church / Die Kvikne Kirche - Nord-Fron kyrkjelege fellesråd">
            <a:extLst>
              <a:ext uri="{FF2B5EF4-FFF2-40B4-BE49-F238E27FC236}">
                <a16:creationId xmlns:a16="http://schemas.microsoft.com/office/drawing/2014/main" id="{5E7B8397-F2AF-D7E8-2FFD-41E6890783A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470" r="30258"/>
          <a:stretch>
            <a:fillRect/>
          </a:stretch>
        </p:blipFill>
        <p:spPr>
          <a:xfrm>
            <a:off x="6525453" y="10"/>
            <a:ext cx="566654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4294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2834E657-FF9B-C7F1-41EB-436FDD2BF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21"/>
            <a:ext cx="4707671" cy="12256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800">
                <a:solidFill>
                  <a:schemeClr val="bg1"/>
                </a:solidFill>
              </a:rPr>
              <a:t>Sødorp Kyrkje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kstSylinder 3">
            <a:extLst>
              <a:ext uri="{FF2B5EF4-FFF2-40B4-BE49-F238E27FC236}">
                <a16:creationId xmlns:a16="http://schemas.microsoft.com/office/drawing/2014/main" id="{B1ED49FF-741A-F4C0-1945-3D13F058A960}"/>
              </a:ext>
            </a:extLst>
          </p:cNvPr>
          <p:cNvSpPr txBox="1"/>
          <p:nvPr/>
        </p:nvSpPr>
        <p:spPr>
          <a:xfrm>
            <a:off x="897769" y="1909192"/>
            <a:ext cx="4586513" cy="3647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 fontAlgn="base">
              <a:lnSpc>
                <a:spcPct val="90000"/>
              </a:lnSpc>
              <a:spcBef>
                <a:spcPts val="1050"/>
              </a:spcBef>
              <a:spcAft>
                <a:spcPts val="1050"/>
              </a:spcAft>
              <a:buFont typeface="Arial" panose="020B0604020202020204" pitchFamily="34" charset="0"/>
              <a:buChar char="•"/>
            </a:pPr>
            <a:r>
              <a:rPr lang="en-US" sz="2000" b="0" i="0">
                <a:solidFill>
                  <a:schemeClr val="bg1"/>
                </a:solidFill>
                <a:effectLst/>
              </a:rPr>
              <a:t>Sødorp kyrkjefrå 1752</a:t>
            </a:r>
            <a:br>
              <a:rPr lang="en-US" sz="2000" b="0" i="0">
                <a:solidFill>
                  <a:schemeClr val="bg1"/>
                </a:solidFill>
                <a:effectLst/>
              </a:rPr>
            </a:br>
            <a:r>
              <a:rPr lang="en-US" sz="2000" b="0" i="0">
                <a:solidFill>
                  <a:schemeClr val="bg1"/>
                </a:solidFill>
                <a:effectLst/>
              </a:rPr>
              <a:t>ca. 300 sitjeplassar. </a:t>
            </a:r>
            <a:br>
              <a:rPr lang="en-US" sz="2000">
                <a:solidFill>
                  <a:schemeClr val="bg1"/>
                </a:solidFill>
              </a:rPr>
            </a:br>
            <a:r>
              <a:rPr lang="en-US" sz="2000" b="0" i="0">
                <a:solidFill>
                  <a:schemeClr val="bg1"/>
                </a:solidFill>
                <a:effectLst/>
              </a:rPr>
              <a:t>Flytt til dagens plassering i 1910.</a:t>
            </a:r>
            <a:br>
              <a:rPr lang="en-US" sz="2000" b="0" i="0">
                <a:solidFill>
                  <a:schemeClr val="bg1"/>
                </a:solidFill>
                <a:effectLst/>
              </a:rPr>
            </a:br>
            <a:r>
              <a:rPr lang="en-US" sz="2000" b="0" i="0">
                <a:solidFill>
                  <a:schemeClr val="bg1"/>
                </a:solidFill>
                <a:effectLst/>
              </a:rPr>
              <a:t>Inventaret omfattar arbeid frå 1762–65 mellom anna altertavle, preikestol, korbue og fleire relieff. </a:t>
            </a:r>
            <a:br>
              <a:rPr lang="en-US" sz="2000" b="0" i="0">
                <a:solidFill>
                  <a:schemeClr val="bg1"/>
                </a:solidFill>
                <a:effectLst/>
              </a:rPr>
            </a:br>
            <a:r>
              <a:rPr lang="en-US" sz="2000" b="0" i="0">
                <a:solidFill>
                  <a:schemeClr val="bg1"/>
                </a:solidFill>
                <a:effectLst/>
              </a:rPr>
              <a:t>Døypefonten i kleberstein er mellomalderverk.</a:t>
            </a:r>
            <a:br>
              <a:rPr lang="en-US" sz="2000" b="0" i="0">
                <a:solidFill>
                  <a:schemeClr val="bg1"/>
                </a:solidFill>
                <a:effectLst/>
              </a:rPr>
            </a:br>
            <a:r>
              <a:rPr lang="en-US" sz="2000" b="0" i="0">
                <a:solidFill>
                  <a:schemeClr val="bg1"/>
                </a:solidFill>
                <a:effectLst/>
              </a:rPr>
              <a:t>Fottavtrykk ca 375 kvm</a:t>
            </a:r>
            <a:br>
              <a:rPr lang="en-US" sz="2000" b="0" i="0">
                <a:solidFill>
                  <a:schemeClr val="bg1"/>
                </a:solidFill>
                <a:effectLst/>
              </a:rPr>
            </a:br>
            <a:r>
              <a:rPr lang="en-US" sz="2000">
                <a:solidFill>
                  <a:schemeClr val="bg1"/>
                </a:solidFill>
              </a:rPr>
              <a:t>Fast himling</a:t>
            </a:r>
            <a:br>
              <a:rPr lang="en-US" sz="2000">
                <a:solidFill>
                  <a:schemeClr val="bg1"/>
                </a:solidFill>
              </a:rPr>
            </a:br>
            <a:endParaRPr lang="en-US" sz="2000" b="0" i="0">
              <a:solidFill>
                <a:schemeClr val="bg1"/>
              </a:solidFill>
              <a:effectLst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Bilde 8" descr="Dette er vårens konfirmanter i Sødorp kyrkje - dolen.no">
            <a:extLst>
              <a:ext uri="{FF2B5EF4-FFF2-40B4-BE49-F238E27FC236}">
                <a16:creationId xmlns:a16="http://schemas.microsoft.com/office/drawing/2014/main" id="{B4C23AA0-57F1-1C7A-49E0-1660606BC4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334" r="2461"/>
          <a:stretch>
            <a:fillRect/>
          </a:stretch>
        </p:blipFill>
        <p:spPr>
          <a:xfrm>
            <a:off x="6525453" y="10"/>
            <a:ext cx="566654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5501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68E841DB-F7BA-8D7A-B693-DAD49F3DB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21"/>
            <a:ext cx="4707671" cy="12256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8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Skåbu Kyrkje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kstSylinder 3">
            <a:extLst>
              <a:ext uri="{FF2B5EF4-FFF2-40B4-BE49-F238E27FC236}">
                <a16:creationId xmlns:a16="http://schemas.microsoft.com/office/drawing/2014/main" id="{A6CACEF1-ACF8-53E0-505D-7A754D5129DA}"/>
              </a:ext>
            </a:extLst>
          </p:cNvPr>
          <p:cNvSpPr txBox="1"/>
          <p:nvPr/>
        </p:nvSpPr>
        <p:spPr>
          <a:xfrm>
            <a:off x="897769" y="1909192"/>
            <a:ext cx="4586513" cy="36477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>
                <a:solidFill>
                  <a:schemeClr val="bg1"/>
                </a:solidFill>
                <a:effectLst/>
              </a:rPr>
              <a:t>Skåbu kyrkje er frå 1927 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>
                <a:solidFill>
                  <a:schemeClr val="bg1"/>
                </a:solidFill>
                <a:effectLst/>
              </a:rPr>
              <a:t>160 sitjeplassar 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>
                <a:solidFill>
                  <a:schemeClr val="bg1"/>
                </a:solidFill>
                <a:effectLst/>
              </a:rPr>
              <a:t>Listeført som verneverdig</a:t>
            </a: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>
                <a:solidFill>
                  <a:schemeClr val="bg1"/>
                </a:solidFill>
              </a:rPr>
              <a:t>Ca 180 kvm</a:t>
            </a:r>
            <a:endParaRPr lang="en-US" sz="2000" b="0" i="0">
              <a:solidFill>
                <a:schemeClr val="bg1"/>
              </a:solidFill>
              <a:effectLst/>
            </a:endParaRPr>
          </a:p>
          <a:p>
            <a:pPr marL="28575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>
              <a:solidFill>
                <a:schemeClr val="bg1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Bilde 4" descr="Skåbu kyrkje">
            <a:extLst>
              <a:ext uri="{FF2B5EF4-FFF2-40B4-BE49-F238E27FC236}">
                <a16:creationId xmlns:a16="http://schemas.microsoft.com/office/drawing/2014/main" id="{1E94F8B8-C575-4055-DC03-3C40C1F99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5453" y="0"/>
            <a:ext cx="49891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422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FAF54600-4893-C10C-5097-EA2E0970E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>
            <a:normAutofit/>
          </a:bodyPr>
          <a:lstStyle/>
          <a:p>
            <a:pPr algn="ctr"/>
            <a:r>
              <a:rPr lang="nb-NO" sz="3200">
                <a:solidFill>
                  <a:schemeClr val="bg1"/>
                </a:solidFill>
              </a:rPr>
              <a:t>Tildeling	</a:t>
            </a:r>
          </a:p>
        </p:txBody>
      </p:sp>
      <p:graphicFrame>
        <p:nvGraphicFramePr>
          <p:cNvPr id="3" name="Tabell 2">
            <a:extLst>
              <a:ext uri="{FF2B5EF4-FFF2-40B4-BE49-F238E27FC236}">
                <a16:creationId xmlns:a16="http://schemas.microsoft.com/office/drawing/2014/main" id="{EA2E454E-BE2B-000A-2EE7-4065D3D607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388259"/>
              </p:ext>
            </p:extLst>
          </p:nvPr>
        </p:nvGraphicFramePr>
        <p:xfrm>
          <a:off x="942834" y="1675227"/>
          <a:ext cx="10306334" cy="4394200"/>
        </p:xfrm>
        <a:graphic>
          <a:graphicData uri="http://schemas.openxmlformats.org/drawingml/2006/table">
            <a:tbl>
              <a:tblPr firstRow="1" bandRow="1">
                <a:solidFill>
                  <a:srgbClr val="F2F2F2">
                    <a:alpha val="45098"/>
                  </a:srgbClr>
                </a:solidFill>
              </a:tblPr>
              <a:tblGrid>
                <a:gridCol w="7871560">
                  <a:extLst>
                    <a:ext uri="{9D8B030D-6E8A-4147-A177-3AD203B41FA5}">
                      <a16:colId xmlns:a16="http://schemas.microsoft.com/office/drawing/2014/main" val="1618896500"/>
                    </a:ext>
                  </a:extLst>
                </a:gridCol>
                <a:gridCol w="2434774">
                  <a:extLst>
                    <a:ext uri="{9D8B030D-6E8A-4147-A177-3AD203B41FA5}">
                      <a16:colId xmlns:a16="http://schemas.microsoft.com/office/drawing/2014/main" val="2654467803"/>
                    </a:ext>
                  </a:extLst>
                </a:gridCol>
              </a:tblGrid>
              <a:tr h="890652"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3200" b="0" i="0" cap="none" spc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Kriterium </a:t>
                      </a:r>
                      <a:endParaRPr lang="nb-NO" sz="3200" b="0" i="0" cap="none" spc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208441" marR="208441" marT="208441" marB="10422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3200" b="0" i="0" cap="none" spc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Vekt </a:t>
                      </a:r>
                      <a:endParaRPr lang="nb-NO" sz="3200" b="0" i="0" cap="none" spc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208441" marR="208441" marT="208441" marB="104220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6999281"/>
                  </a:ext>
                </a:extLst>
              </a:tr>
              <a:tr h="875887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700" b="0" i="0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Erfaring frå tilsvarande prosjekt </a:t>
                      </a:r>
                      <a:endParaRPr lang="nb-NO" sz="2700" b="0" i="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208441" marR="208441" marT="208441" marB="1042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B>
                    <a:solidFill>
                      <a:srgbClr val="F2F2F2">
                        <a:alpha val="4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700" b="0" i="0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40 % </a:t>
                      </a:r>
                      <a:endParaRPr lang="nb-NO" sz="2700" b="0" i="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208441" marR="208441" marT="208441" marB="1042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B>
                    <a:solidFill>
                      <a:srgbClr val="F2F2F2">
                        <a:alpha val="4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5799567"/>
                  </a:ext>
                </a:extLst>
              </a:tr>
              <a:tr h="875887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700" b="0" i="0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Plan for gjennomføring </a:t>
                      </a:r>
                      <a:endParaRPr lang="nb-NO" sz="2700" b="0" i="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208441" marR="208441" marT="208441" marB="1042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BFBFBF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700" b="0" i="0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25 % </a:t>
                      </a:r>
                      <a:endParaRPr lang="nb-NO" sz="2700" b="0" i="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208441" marR="208441" marT="208441" marB="1042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BFBFBF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5288949"/>
                  </a:ext>
                </a:extLst>
              </a:tr>
              <a:tr h="875887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700" b="0" i="0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Kompetanse hos nøkkelpersonell </a:t>
                      </a:r>
                      <a:endParaRPr lang="nb-NO" sz="2700" b="0" i="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208441" marR="208441" marT="208441" marB="1042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B>
                    <a:solidFill>
                      <a:srgbClr val="F2F2F2">
                        <a:alpha val="4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700" b="0" i="0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20 % </a:t>
                      </a:r>
                      <a:endParaRPr lang="nb-NO" sz="2700" b="0" i="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208441" marR="208441" marT="208441" marB="1042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B>
                    <a:solidFill>
                      <a:srgbClr val="F2F2F2">
                        <a:alpha val="4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5162250"/>
                  </a:ext>
                </a:extLst>
              </a:tr>
              <a:tr h="875887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700" b="0" i="0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Kvalitetssystem og SHA </a:t>
                      </a:r>
                      <a:endParaRPr lang="nb-NO" sz="2700" b="0" i="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208441" marR="208441" marT="208441" marB="1042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BFBFBF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781"/>
                        </a:lnSpc>
                        <a:buNone/>
                      </a:pPr>
                      <a:r>
                        <a:rPr lang="nb-NO" sz="2700" b="0" i="0" cap="none" spc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15 % </a:t>
                      </a:r>
                      <a:endParaRPr lang="nb-NO" sz="2700" b="0" i="0" cap="none" spc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208441" marR="208441" marT="208441" marB="10422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BFBFBF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2809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0560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7AE9375-4664-4DB2-922D-2782A6E43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9699B46C-C5C4-8BB1-1154-BB15EF2A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9925"/>
            <a:ext cx="4508946" cy="1325563"/>
          </a:xfrm>
        </p:spPr>
        <p:txBody>
          <a:bodyPr anchor="b">
            <a:normAutofit/>
          </a:bodyPr>
          <a:lstStyle/>
          <a:p>
            <a:pPr algn="r"/>
            <a:r>
              <a:rPr lang="nb-NO">
                <a:solidFill>
                  <a:schemeClr val="bg1"/>
                </a:solidFill>
              </a:rPr>
              <a:t>Avklaringar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E504C98-6397-41C1-A8D8-2D9C4ED30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26210" y="2026340"/>
            <a:ext cx="5220936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E23D32A-0804-5DE0-BE13-F9A72FDECC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2667" y="2398957"/>
            <a:ext cx="9406666" cy="3526144"/>
          </a:xfrm>
        </p:spPr>
        <p:txBody>
          <a:bodyPr>
            <a:normAutofit/>
          </a:bodyPr>
          <a:lstStyle/>
          <a:p>
            <a:r>
              <a:rPr lang="nb-NO" sz="2000">
                <a:solidFill>
                  <a:schemeClr val="bg1"/>
                </a:solidFill>
              </a:rPr>
              <a:t>Kyrkjebevaringsfondet</a:t>
            </a:r>
          </a:p>
          <a:p>
            <a:pPr lvl="1"/>
            <a:r>
              <a:rPr lang="nb-NO" sz="2000">
                <a:solidFill>
                  <a:schemeClr val="bg1"/>
                </a:solidFill>
              </a:rPr>
              <a:t>Søknadsperiode i november kvart år. Mogleg for kyrkjene Kvikne, Sødorp og Skåbu</a:t>
            </a:r>
          </a:p>
          <a:p>
            <a:r>
              <a:rPr lang="nb-NO" sz="2000">
                <a:solidFill>
                  <a:schemeClr val="bg1"/>
                </a:solidFill>
              </a:rPr>
              <a:t>Vanntilførsel og reservoar</a:t>
            </a:r>
          </a:p>
          <a:p>
            <a:pPr lvl="1"/>
            <a:r>
              <a:rPr lang="nb-NO" sz="2000">
                <a:solidFill>
                  <a:schemeClr val="bg1"/>
                </a:solidFill>
              </a:rPr>
              <a:t>Oversikt over tilkoblingsmoglegheiter blir lagt ut</a:t>
            </a:r>
          </a:p>
          <a:p>
            <a:r>
              <a:rPr lang="nb-NO" sz="2000">
                <a:solidFill>
                  <a:schemeClr val="bg1"/>
                </a:solidFill>
              </a:rPr>
              <a:t>Tegningsgrunnlag</a:t>
            </a:r>
          </a:p>
          <a:p>
            <a:pPr lvl="1"/>
            <a:r>
              <a:rPr lang="nb-NO" sz="2000">
                <a:solidFill>
                  <a:schemeClr val="bg1"/>
                </a:solidFill>
              </a:rPr>
              <a:t>Teikningar over kyrkjene blir lagt ut på Mercell</a:t>
            </a:r>
          </a:p>
          <a:p>
            <a:r>
              <a:rPr lang="nb-NO" sz="2000">
                <a:solidFill>
                  <a:schemeClr val="bg1"/>
                </a:solidFill>
              </a:rPr>
              <a:t>Referanskontaktar frå tidligare arbeid</a:t>
            </a:r>
          </a:p>
          <a:p>
            <a:pPr lvl="1"/>
            <a:r>
              <a:rPr lang="nb-NO" sz="2000">
                <a:solidFill>
                  <a:schemeClr val="bg1"/>
                </a:solidFill>
              </a:rPr>
              <a:t>Utføring og nøkkelpersonell</a:t>
            </a:r>
          </a:p>
          <a:p>
            <a:endParaRPr lang="nb-NO" sz="200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D005C1-8C51-42D6-9BEE-B9B838497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6843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2AABA7FE92324418EF9B30D987D3210" ma:contentTypeVersion="11" ma:contentTypeDescription="Opprett et nytt dokument." ma:contentTypeScope="" ma:versionID="c2e15a6f02067cb3c2f0b46f27fe4f71">
  <xsd:schema xmlns:xsd="http://www.w3.org/2001/XMLSchema" xmlns:xs="http://www.w3.org/2001/XMLSchema" xmlns:p="http://schemas.microsoft.com/office/2006/metadata/properties" xmlns:ns2="37e5452e-a7e3-42fc-a066-f57b25e93847" targetNamespace="http://schemas.microsoft.com/office/2006/metadata/properties" ma:root="true" ma:fieldsID="ccabbb212dd97d04d2e103efc2fd882d" ns2:_="">
    <xsd:import namespace="37e5452e-a7e3-42fc-a066-f57b25e9384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e5452e-a7e3-42fc-a066-f57b25e938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f44e6b36-1464-46af-95dc-49a2532d57c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7e5452e-a7e3-42fc-a066-f57b25e9384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9BBCB60-A67E-463B-BE63-BBD94400B6D8}"/>
</file>

<file path=customXml/itemProps2.xml><?xml version="1.0" encoding="utf-8"?>
<ds:datastoreItem xmlns:ds="http://schemas.openxmlformats.org/officeDocument/2006/customXml" ds:itemID="{56C76688-4142-4047-9F58-744C9BCC9AFB}"/>
</file>

<file path=customXml/itemProps3.xml><?xml version="1.0" encoding="utf-8"?>
<ds:datastoreItem xmlns:ds="http://schemas.openxmlformats.org/officeDocument/2006/customXml" ds:itemID="{80467488-F40D-4CB8-BFAF-BBAC70BA20F1}"/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328</Words>
  <Application>Microsoft Office PowerPoint</Application>
  <PresentationFormat>Widescreen</PresentationFormat>
  <Paragraphs>73</Paragraphs>
  <Slides>9</Slides>
  <Notes>1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Calibri</vt:lpstr>
      <vt:lpstr>Office-tema</vt:lpstr>
      <vt:lpstr>Slukkeanlegg</vt:lpstr>
      <vt:lpstr>PowerPoint-presentasjon</vt:lpstr>
      <vt:lpstr>PowerPoint-presentasjon</vt:lpstr>
      <vt:lpstr>Kvam Kyrkje</vt:lpstr>
      <vt:lpstr>Kvikne Kyrkje</vt:lpstr>
      <vt:lpstr>Sødorp Kyrkje</vt:lpstr>
      <vt:lpstr>Skåbu Kyrkje </vt:lpstr>
      <vt:lpstr>Tildeling </vt:lpstr>
      <vt:lpstr>Avklaringar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Pål Ellingsbø</dc:creator>
  <cp:lastModifiedBy>Pål Ellingsbø</cp:lastModifiedBy>
  <cp:revision>1</cp:revision>
  <dcterms:created xsi:type="dcterms:W3CDTF">2026-06-01T06:22:35Z</dcterms:created>
  <dcterms:modified xsi:type="dcterms:W3CDTF">2026-06-01T07:02:27Z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0x01010032AABA7FE92324418EF9B30D987D3210</vt:lpwstr>
  </property>
</Properties>
</file>