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64" r:id="rId2"/>
    <p:sldId id="283" r:id="rId3"/>
    <p:sldId id="281" r:id="rId4"/>
    <p:sldId id="284" r:id="rId5"/>
    <p:sldId id="282" r:id="rId6"/>
    <p:sldId id="285" r:id="rId7"/>
    <p:sldId id="272" r:id="rId8"/>
    <p:sldId id="286" r:id="rId9"/>
    <p:sldId id="274" r:id="rId10"/>
    <p:sldId id="288" r:id="rId11"/>
    <p:sldId id="290" r:id="rId12"/>
    <p:sldId id="287" r:id="rId13"/>
    <p:sldId id="291" r:id="rId14"/>
    <p:sldId id="294" r:id="rId15"/>
    <p:sldId id="292" r:id="rId16"/>
    <p:sldId id="293" r:id="rId17"/>
  </p:sldIdLst>
  <p:sldSz cx="21664613" cy="12193588"/>
  <p:notesSz cx="6858000" cy="9144000"/>
  <p:defaultTextStyle>
    <a:defPPr>
      <a:defRPr lang="nb-NO"/>
    </a:defPPr>
    <a:lvl1pPr marL="0" algn="l" defTabSz="1625163" rtl="0" eaLnBrk="1" latinLnBrk="0" hangingPunct="1">
      <a:defRPr sz="3199" kern="1200">
        <a:solidFill>
          <a:schemeClr val="tx1"/>
        </a:solidFill>
        <a:latin typeface="+mn-lt"/>
        <a:ea typeface="+mn-ea"/>
        <a:cs typeface="+mn-cs"/>
      </a:defRPr>
    </a:lvl1pPr>
    <a:lvl2pPr marL="812582" algn="l" defTabSz="1625163" rtl="0" eaLnBrk="1" latinLnBrk="0" hangingPunct="1">
      <a:defRPr sz="3199" kern="1200">
        <a:solidFill>
          <a:schemeClr val="tx1"/>
        </a:solidFill>
        <a:latin typeface="+mn-lt"/>
        <a:ea typeface="+mn-ea"/>
        <a:cs typeface="+mn-cs"/>
      </a:defRPr>
    </a:lvl2pPr>
    <a:lvl3pPr marL="1625163" algn="l" defTabSz="1625163" rtl="0" eaLnBrk="1" latinLnBrk="0" hangingPunct="1">
      <a:defRPr sz="3199" kern="1200">
        <a:solidFill>
          <a:schemeClr val="tx1"/>
        </a:solidFill>
        <a:latin typeface="+mn-lt"/>
        <a:ea typeface="+mn-ea"/>
        <a:cs typeface="+mn-cs"/>
      </a:defRPr>
    </a:lvl3pPr>
    <a:lvl4pPr marL="2437745" algn="l" defTabSz="1625163" rtl="0" eaLnBrk="1" latinLnBrk="0" hangingPunct="1">
      <a:defRPr sz="3199" kern="1200">
        <a:solidFill>
          <a:schemeClr val="tx1"/>
        </a:solidFill>
        <a:latin typeface="+mn-lt"/>
        <a:ea typeface="+mn-ea"/>
        <a:cs typeface="+mn-cs"/>
      </a:defRPr>
    </a:lvl4pPr>
    <a:lvl5pPr marL="3250326" algn="l" defTabSz="1625163" rtl="0" eaLnBrk="1" latinLnBrk="0" hangingPunct="1">
      <a:defRPr sz="3199" kern="1200">
        <a:solidFill>
          <a:schemeClr val="tx1"/>
        </a:solidFill>
        <a:latin typeface="+mn-lt"/>
        <a:ea typeface="+mn-ea"/>
        <a:cs typeface="+mn-cs"/>
      </a:defRPr>
    </a:lvl5pPr>
    <a:lvl6pPr marL="4062908" algn="l" defTabSz="1625163" rtl="0" eaLnBrk="1" latinLnBrk="0" hangingPunct="1">
      <a:defRPr sz="3199" kern="1200">
        <a:solidFill>
          <a:schemeClr val="tx1"/>
        </a:solidFill>
        <a:latin typeface="+mn-lt"/>
        <a:ea typeface="+mn-ea"/>
        <a:cs typeface="+mn-cs"/>
      </a:defRPr>
    </a:lvl6pPr>
    <a:lvl7pPr marL="4875489" algn="l" defTabSz="1625163" rtl="0" eaLnBrk="1" latinLnBrk="0" hangingPunct="1">
      <a:defRPr sz="3199" kern="1200">
        <a:solidFill>
          <a:schemeClr val="tx1"/>
        </a:solidFill>
        <a:latin typeface="+mn-lt"/>
        <a:ea typeface="+mn-ea"/>
        <a:cs typeface="+mn-cs"/>
      </a:defRPr>
    </a:lvl7pPr>
    <a:lvl8pPr marL="5688071" algn="l" defTabSz="1625163" rtl="0" eaLnBrk="1" latinLnBrk="0" hangingPunct="1">
      <a:defRPr sz="3199" kern="1200">
        <a:solidFill>
          <a:schemeClr val="tx1"/>
        </a:solidFill>
        <a:latin typeface="+mn-lt"/>
        <a:ea typeface="+mn-ea"/>
        <a:cs typeface="+mn-cs"/>
      </a:defRPr>
    </a:lvl8pPr>
    <a:lvl9pPr marL="6500652" algn="l" defTabSz="1625163" rtl="0" eaLnBrk="1" latinLnBrk="0" hangingPunct="1">
      <a:defRPr sz="319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757"/>
    <a:srgbClr val="367B55"/>
    <a:srgbClr val="3C3E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Mørk stil 1 - utheving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95" autoAdjust="0"/>
    <p:restoredTop sz="94660"/>
  </p:normalViewPr>
  <p:slideViewPr>
    <p:cSldViewPr snapToGrid="0">
      <p:cViewPr varScale="1">
        <p:scale>
          <a:sx n="90" d="100"/>
          <a:sy n="90" d="100"/>
        </p:scale>
        <p:origin x="2214" y="12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b-NO"/>
          </a:p>
        </p:txBody>
      </p:sp>
      <p:sp>
        <p:nvSpPr>
          <p:cNvPr id="3" name="Plassholder for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8472DA-F620-4FA8-B020-8DD90DE60C53}" type="datetimeFigureOut">
              <a:rPr lang="nb-NO" smtClean="0"/>
              <a:t>29.01.2026</a:t>
            </a:fld>
            <a:endParaRPr lang="nb-NO"/>
          </a:p>
        </p:txBody>
      </p:sp>
      <p:sp>
        <p:nvSpPr>
          <p:cNvPr id="4" name="Plassholder for lysbilde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nb-NO"/>
          </a:p>
        </p:txBody>
      </p:sp>
      <p:sp>
        <p:nvSpPr>
          <p:cNvPr id="5" name="Plassholder for nota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b-NO"/>
          </a:p>
        </p:txBody>
      </p:sp>
      <p:sp>
        <p:nvSpPr>
          <p:cNvPr id="7" name="Plassholder for lysbil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6BD836-2865-4098-8CAB-EE5004384A3B}" type="slidenum">
              <a:rPr lang="nb-NO" smtClean="0"/>
              <a:t>‹#›</a:t>
            </a:fld>
            <a:endParaRPr lang="nb-NO"/>
          </a:p>
        </p:txBody>
      </p:sp>
    </p:spTree>
    <p:extLst>
      <p:ext uri="{BB962C8B-B14F-4D97-AF65-F5344CB8AC3E}">
        <p14:creationId xmlns:p14="http://schemas.microsoft.com/office/powerpoint/2010/main" val="4104562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191A5922-8C40-4099-A0BC-BA6EA9103200}" type="slidenum">
              <a:rPr lang="nb-NO" smtClean="0"/>
              <a:t>3</a:t>
            </a:fld>
            <a:endParaRPr lang="nb-NO"/>
          </a:p>
        </p:txBody>
      </p:sp>
    </p:spTree>
    <p:extLst>
      <p:ext uri="{BB962C8B-B14F-4D97-AF65-F5344CB8AC3E}">
        <p14:creationId xmlns:p14="http://schemas.microsoft.com/office/powerpoint/2010/main" val="2766785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lysbildenummer 3"/>
          <p:cNvSpPr>
            <a:spLocks noGrp="1"/>
          </p:cNvSpPr>
          <p:nvPr>
            <p:ph type="sldNum" sz="quarter" idx="5"/>
          </p:nvPr>
        </p:nvSpPr>
        <p:spPr/>
        <p:txBody>
          <a:bodyPr/>
          <a:lstStyle/>
          <a:p>
            <a:fld id="{191A5922-8C40-4099-A0BC-BA6EA9103200}" type="slidenum">
              <a:rPr lang="nb-NO" smtClean="0"/>
              <a:t>4</a:t>
            </a:fld>
            <a:endParaRPr lang="nb-NO"/>
          </a:p>
        </p:txBody>
      </p:sp>
    </p:spTree>
    <p:extLst>
      <p:ext uri="{BB962C8B-B14F-4D97-AF65-F5344CB8AC3E}">
        <p14:creationId xmlns:p14="http://schemas.microsoft.com/office/powerpoint/2010/main" val="18256608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tellysbilde">
    <p:bg>
      <p:bgPr>
        <a:solidFill>
          <a:schemeClr val="accent3"/>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6BD6363-861D-4B75-8BA5-EBB9ACF8E4BD}"/>
              </a:ext>
            </a:extLst>
          </p:cNvPr>
          <p:cNvSpPr>
            <a:spLocks noGrp="1"/>
          </p:cNvSpPr>
          <p:nvPr>
            <p:ph type="pic" sz="quarter" idx="10" hasCustomPrompt="1"/>
          </p:nvPr>
        </p:nvSpPr>
        <p:spPr>
          <a:xfrm>
            <a:off x="0" y="0"/>
            <a:ext cx="21664613" cy="12193588"/>
          </a:xfrm>
          <a:blipFill>
            <a:blip r:embed="rId2"/>
            <a:stretch>
              <a:fillRect/>
            </a:stretch>
          </a:blipFill>
        </p:spPr>
        <p:txBody>
          <a:bodyPr/>
          <a:lstStyle>
            <a:lvl1pPr marL="0" indent="0">
              <a:buNone/>
              <a:defRPr/>
            </a:lvl1pPr>
          </a:lstStyle>
          <a:p>
            <a:r>
              <a:rPr lang="nb-NO" dirty="0"/>
              <a:t> </a:t>
            </a:r>
          </a:p>
        </p:txBody>
      </p:sp>
      <p:sp>
        <p:nvSpPr>
          <p:cNvPr id="10" name="Text Placeholder 9">
            <a:extLst>
              <a:ext uri="{FF2B5EF4-FFF2-40B4-BE49-F238E27FC236}">
                <a16:creationId xmlns:a16="http://schemas.microsoft.com/office/drawing/2014/main" id="{57AC612F-14F8-4A54-B580-019260AD42DA}"/>
              </a:ext>
            </a:extLst>
          </p:cNvPr>
          <p:cNvSpPr>
            <a:spLocks noGrp="1"/>
          </p:cNvSpPr>
          <p:nvPr>
            <p:ph type="body" sz="quarter" idx="11" hasCustomPrompt="1"/>
          </p:nvPr>
        </p:nvSpPr>
        <p:spPr>
          <a:xfrm>
            <a:off x="8180222" y="3517640"/>
            <a:ext cx="12443156" cy="7640155"/>
          </a:xfrm>
          <a:blipFill>
            <a:blip r:embed="rId3"/>
            <a:stretch>
              <a:fillRect/>
            </a:stretch>
          </a:blipFill>
        </p:spPr>
        <p:txBody>
          <a:bodyPr>
            <a:normAutofit/>
          </a:bodyPr>
          <a:lstStyle>
            <a:lvl1pPr marL="0" indent="0">
              <a:buNone/>
              <a:defRPr sz="100">
                <a:solidFill>
                  <a:schemeClr val="bg1"/>
                </a:solidFill>
              </a:defRPr>
            </a:lvl1pPr>
          </a:lstStyle>
          <a:p>
            <a:pPr lvl="0"/>
            <a:r>
              <a:rPr lang="nb-NO" dirty="0"/>
              <a:t> </a:t>
            </a:r>
          </a:p>
        </p:txBody>
      </p:sp>
      <p:sp>
        <p:nvSpPr>
          <p:cNvPr id="2" name="Tittel 1"/>
          <p:cNvSpPr>
            <a:spLocks noGrp="1"/>
          </p:cNvSpPr>
          <p:nvPr>
            <p:ph type="ctrTitle" hasCustomPrompt="1"/>
          </p:nvPr>
        </p:nvSpPr>
        <p:spPr>
          <a:xfrm>
            <a:off x="9067800" y="5731916"/>
            <a:ext cx="10858500" cy="2394299"/>
          </a:xfrm>
        </p:spPr>
        <p:txBody>
          <a:bodyPr anchor="b" anchorCtr="0">
            <a:normAutofit/>
          </a:bodyPr>
          <a:lstStyle>
            <a:lvl1pPr algn="l">
              <a:lnSpc>
                <a:spcPct val="100000"/>
              </a:lnSpc>
              <a:defRPr sz="7200" b="1">
                <a:solidFill>
                  <a:srgbClr val="367B55"/>
                </a:solidFill>
              </a:defRPr>
            </a:lvl1pPr>
          </a:lstStyle>
          <a:p>
            <a:r>
              <a:rPr lang="nb-NO" dirty="0"/>
              <a:t>Klikk for å redigere tittelstil</a:t>
            </a:r>
          </a:p>
        </p:txBody>
      </p:sp>
      <p:sp>
        <p:nvSpPr>
          <p:cNvPr id="3" name="Undertittel 2"/>
          <p:cNvSpPr>
            <a:spLocks noGrp="1"/>
          </p:cNvSpPr>
          <p:nvPr>
            <p:ph type="subTitle" idx="1" hasCustomPrompt="1"/>
          </p:nvPr>
        </p:nvSpPr>
        <p:spPr>
          <a:xfrm>
            <a:off x="9067800" y="8342243"/>
            <a:ext cx="10858500" cy="1105338"/>
          </a:xfrm>
        </p:spPr>
        <p:txBody>
          <a:bodyPr>
            <a:normAutofit/>
          </a:bodyPr>
          <a:lstStyle>
            <a:lvl1pPr marL="0" indent="0" algn="l">
              <a:lnSpc>
                <a:spcPts val="4000"/>
              </a:lnSpc>
              <a:buNone/>
              <a:defRPr sz="3200" b="0" baseline="0">
                <a:solidFill>
                  <a:schemeClr val="accent2"/>
                </a:solidFill>
                <a:latin typeface="+mn-lt"/>
                <a:cs typeface="Arial" panose="020B0604020202020204" pitchFamily="34" charset="0"/>
              </a:defRPr>
            </a:lvl1pPr>
            <a:lvl2pPr marL="812444" indent="0" algn="ctr">
              <a:buNone/>
              <a:defRPr sz="3554"/>
            </a:lvl2pPr>
            <a:lvl3pPr marL="1624889" indent="0" algn="ctr">
              <a:buNone/>
              <a:defRPr sz="3199"/>
            </a:lvl3pPr>
            <a:lvl4pPr marL="2437333" indent="0" algn="ctr">
              <a:buNone/>
              <a:defRPr sz="2843"/>
            </a:lvl4pPr>
            <a:lvl5pPr marL="3249778" indent="0" algn="ctr">
              <a:buNone/>
              <a:defRPr sz="2843"/>
            </a:lvl5pPr>
            <a:lvl6pPr marL="4062222" indent="0" algn="ctr">
              <a:buNone/>
              <a:defRPr sz="2843"/>
            </a:lvl6pPr>
            <a:lvl7pPr marL="4874666" indent="0" algn="ctr">
              <a:buNone/>
              <a:defRPr sz="2843"/>
            </a:lvl7pPr>
            <a:lvl8pPr marL="5687111" indent="0" algn="ctr">
              <a:buNone/>
              <a:defRPr sz="2843"/>
            </a:lvl8pPr>
            <a:lvl9pPr marL="6499555" indent="0" algn="ctr">
              <a:buNone/>
              <a:defRPr sz="2843"/>
            </a:lvl9pPr>
          </a:lstStyle>
          <a:p>
            <a:r>
              <a:rPr lang="nb-NO" dirty="0"/>
              <a:t>Tittel Navn </a:t>
            </a:r>
            <a:r>
              <a:rPr lang="nb-NO" dirty="0" err="1"/>
              <a:t>Navnesen</a:t>
            </a:r>
            <a:r>
              <a:rPr lang="nb-NO" dirty="0"/>
              <a:t> | </a:t>
            </a:r>
            <a:r>
              <a:rPr lang="nb-NO" dirty="0" err="1"/>
              <a:t>dd</a:t>
            </a:r>
            <a:r>
              <a:rPr lang="nb-NO" dirty="0"/>
              <a:t>. MMM </a:t>
            </a:r>
            <a:r>
              <a:rPr lang="nb-NO" dirty="0" err="1"/>
              <a:t>åååå</a:t>
            </a:r>
            <a:endParaRPr lang="nb-NO" dirty="0"/>
          </a:p>
        </p:txBody>
      </p:sp>
    </p:spTree>
    <p:extLst>
      <p:ext uri="{BB962C8B-B14F-4D97-AF65-F5344CB8AC3E}">
        <p14:creationId xmlns:p14="http://schemas.microsoft.com/office/powerpoint/2010/main" val="21424064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Tomt Sort">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7462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Tomt Hvi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93699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dato 2"/>
          <p:cNvSpPr>
            <a:spLocks noGrp="1"/>
          </p:cNvSpPr>
          <p:nvPr>
            <p:ph type="dt" sz="half" idx="10"/>
          </p:nvPr>
        </p:nvSpPr>
        <p:spPr/>
        <p:txBody>
          <a:bodyPr/>
          <a:lstStyle/>
          <a:p>
            <a:fld id="{983651F3-9B16-40C6-B209-3688FC9C95F6}" type="datetimeFigureOut">
              <a:rPr lang="nb-NO" smtClean="0"/>
              <a:t>29.01.2026</a:t>
            </a:fld>
            <a:endParaRPr lang="nb-NO"/>
          </a:p>
        </p:txBody>
      </p:sp>
      <p:sp>
        <p:nvSpPr>
          <p:cNvPr id="4" name="Plassholder for bunntekst 3"/>
          <p:cNvSpPr>
            <a:spLocks noGrp="1"/>
          </p:cNvSpPr>
          <p:nvPr>
            <p:ph type="ftr" sz="quarter" idx="11"/>
          </p:nvPr>
        </p:nvSpPr>
        <p:spPr/>
        <p:txBody>
          <a:bodyPr/>
          <a:lstStyle/>
          <a:p>
            <a:endParaRPr lang="nb-NO"/>
          </a:p>
        </p:txBody>
      </p:sp>
      <p:sp>
        <p:nvSpPr>
          <p:cNvPr id="5" name="Plassholder for lysbildenummer 4"/>
          <p:cNvSpPr>
            <a:spLocks noGrp="1"/>
          </p:cNvSpPr>
          <p:nvPr>
            <p:ph type="sldNum" sz="quarter" idx="12"/>
          </p:nvPr>
        </p:nvSpPr>
        <p:spPr/>
        <p:txBody>
          <a:bodyPr/>
          <a:lstStyle/>
          <a:p>
            <a:fld id="{5751DFAA-887F-4071-8EAD-E8CA316FCF06}" type="slidenum">
              <a:rPr lang="nb-NO" smtClean="0"/>
              <a:t>‹#›</a:t>
            </a:fld>
            <a:endParaRPr lang="nb-NO"/>
          </a:p>
        </p:txBody>
      </p:sp>
    </p:spTree>
    <p:extLst>
      <p:ext uri="{BB962C8B-B14F-4D97-AF65-F5344CB8AC3E}">
        <p14:creationId xmlns:p14="http://schemas.microsoft.com/office/powerpoint/2010/main" val="30980477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Tomt /m logo">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983651F3-9B16-40C6-B209-3688FC9C95F6}" type="datetimeFigureOut">
              <a:rPr lang="nb-NO" smtClean="0"/>
              <a:t>29.01.2026</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5751DFAA-887F-4071-8EAD-E8CA316FCF06}" type="slidenum">
              <a:rPr lang="nb-NO" smtClean="0"/>
              <a:t>‹#›</a:t>
            </a:fld>
            <a:endParaRPr lang="nb-NO"/>
          </a:p>
        </p:txBody>
      </p:sp>
    </p:spTree>
    <p:extLst>
      <p:ext uri="{BB962C8B-B14F-4D97-AF65-F5344CB8AC3E}">
        <p14:creationId xmlns:p14="http://schemas.microsoft.com/office/powerpoint/2010/main" val="1943840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gendaslide">
    <p:bg>
      <p:bgPr>
        <a:solidFill>
          <a:schemeClr val="accent5"/>
        </a:solidFill>
        <a:effectLst/>
      </p:bgPr>
    </p:bg>
    <p:spTree>
      <p:nvGrpSpPr>
        <p:cNvPr id="1" name=""/>
        <p:cNvGrpSpPr/>
        <p:nvPr/>
      </p:nvGrpSpPr>
      <p:grpSpPr>
        <a:xfrm>
          <a:off x="0" y="0"/>
          <a:ext cx="0" cy="0"/>
          <a:chOff x="0" y="0"/>
          <a:chExt cx="0" cy="0"/>
        </a:xfrm>
      </p:grpSpPr>
      <p:sp>
        <p:nvSpPr>
          <p:cNvPr id="2" name="Tittel 1"/>
          <p:cNvSpPr>
            <a:spLocks noGrp="1"/>
          </p:cNvSpPr>
          <p:nvPr>
            <p:ph type="title"/>
          </p:nvPr>
        </p:nvSpPr>
        <p:spPr>
          <a:xfrm>
            <a:off x="1944242" y="1467543"/>
            <a:ext cx="17822228" cy="1505104"/>
          </a:xfrm>
        </p:spPr>
        <p:txBody>
          <a:bodyPr>
            <a:normAutofit/>
          </a:bodyPr>
          <a:lstStyle>
            <a:lvl1pPr>
              <a:defRPr sz="7200" b="1">
                <a:solidFill>
                  <a:schemeClr val="accent4"/>
                </a:solidFill>
              </a:defRPr>
            </a:lvl1pPr>
          </a:lstStyle>
          <a:p>
            <a:r>
              <a:rPr lang="nb-NO"/>
              <a:t>Klikk for å redigere tittelstil</a:t>
            </a:r>
            <a:endParaRPr lang="nb-NO" dirty="0"/>
          </a:p>
        </p:txBody>
      </p:sp>
      <p:sp>
        <p:nvSpPr>
          <p:cNvPr id="3" name="Plassholder for innhold 2"/>
          <p:cNvSpPr>
            <a:spLocks noGrp="1"/>
          </p:cNvSpPr>
          <p:nvPr>
            <p:ph idx="1"/>
          </p:nvPr>
        </p:nvSpPr>
        <p:spPr>
          <a:xfrm>
            <a:off x="1944242" y="3582447"/>
            <a:ext cx="17822228" cy="6948868"/>
          </a:xfrm>
        </p:spPr>
        <p:txBody>
          <a:bodyPr>
            <a:normAutofit/>
          </a:bodyPr>
          <a:lstStyle>
            <a:lvl1pPr>
              <a:defRPr sz="3600" u="none"/>
            </a:lvl1pPr>
            <a:lvl2pPr>
              <a:defRPr sz="3600" u="none"/>
            </a:lvl2pPr>
            <a:lvl3pPr>
              <a:defRPr sz="3600" u="none"/>
            </a:lvl3pPr>
            <a:lvl4pPr>
              <a:defRPr sz="3600" u="none"/>
            </a:lvl4pPr>
            <a:lvl5pPr>
              <a:defRPr sz="3600" u="none"/>
            </a:lvl5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Plassholder for dato 3"/>
          <p:cNvSpPr>
            <a:spLocks noGrp="1"/>
          </p:cNvSpPr>
          <p:nvPr>
            <p:ph type="dt" sz="half" idx="10"/>
          </p:nvPr>
        </p:nvSpPr>
        <p:spPr/>
        <p:txBody>
          <a:bodyPr/>
          <a:lstStyle/>
          <a:p>
            <a:fld id="{983651F3-9B16-40C6-B209-3688FC9C95F6}" type="datetimeFigureOut">
              <a:rPr lang="nb-NO" smtClean="0"/>
              <a:t>29.01.2026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5751DFAA-887F-4071-8EAD-E8CA316FCF06}" type="slidenum">
              <a:rPr lang="nb-NO" smtClean="0"/>
              <a:t>‹#›</a:t>
            </a:fld>
            <a:endParaRPr lang="nb-NO"/>
          </a:p>
        </p:txBody>
      </p:sp>
    </p:spTree>
    <p:extLst>
      <p:ext uri="{BB962C8B-B14F-4D97-AF65-F5344CB8AC3E}">
        <p14:creationId xmlns:p14="http://schemas.microsoft.com/office/powerpoint/2010/main" val="1115946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normAutofit/>
          </a:bodyPr>
          <a:lstStyle>
            <a:lvl1pPr>
              <a:defRPr sz="7200">
                <a:solidFill>
                  <a:schemeClr val="accent4"/>
                </a:solidFill>
              </a:defRPr>
            </a:lvl1pPr>
          </a:lstStyle>
          <a:p>
            <a:r>
              <a:rPr lang="nb-NO"/>
              <a:t>Klikk for å redigere tittelstil</a:t>
            </a:r>
            <a:endParaRPr lang="nb-NO" dirty="0"/>
          </a:p>
        </p:txBody>
      </p:sp>
      <p:sp>
        <p:nvSpPr>
          <p:cNvPr id="3" name="Plassholder for innhold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Plassholder for dato 3"/>
          <p:cNvSpPr>
            <a:spLocks noGrp="1"/>
          </p:cNvSpPr>
          <p:nvPr>
            <p:ph type="dt" sz="half" idx="10"/>
          </p:nvPr>
        </p:nvSpPr>
        <p:spPr/>
        <p:txBody>
          <a:bodyPr/>
          <a:lstStyle/>
          <a:p>
            <a:fld id="{983651F3-9B16-40C6-B209-3688FC9C95F6}" type="datetimeFigureOut">
              <a:rPr lang="nb-NO" smtClean="0"/>
              <a:t>29.01.2026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5751DFAA-887F-4071-8EAD-E8CA316FCF06}" type="slidenum">
              <a:rPr lang="nb-NO" smtClean="0"/>
              <a:t>‹#›</a:t>
            </a:fld>
            <a:endParaRPr lang="nb-NO"/>
          </a:p>
        </p:txBody>
      </p:sp>
    </p:spTree>
    <p:extLst>
      <p:ext uri="{BB962C8B-B14F-4D97-AF65-F5344CB8AC3E}">
        <p14:creationId xmlns:p14="http://schemas.microsoft.com/office/powerpoint/2010/main" val="2212558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tel, undertittel &amp; innhold">
    <p:spTree>
      <p:nvGrpSpPr>
        <p:cNvPr id="1" name=""/>
        <p:cNvGrpSpPr/>
        <p:nvPr/>
      </p:nvGrpSpPr>
      <p:grpSpPr>
        <a:xfrm>
          <a:off x="0" y="0"/>
          <a:ext cx="0" cy="0"/>
          <a:chOff x="0" y="0"/>
          <a:chExt cx="0" cy="0"/>
        </a:xfrm>
      </p:grpSpPr>
      <p:sp>
        <p:nvSpPr>
          <p:cNvPr id="4" name="Plassholder for dato 3"/>
          <p:cNvSpPr>
            <a:spLocks noGrp="1"/>
          </p:cNvSpPr>
          <p:nvPr>
            <p:ph type="dt" sz="half" idx="10"/>
          </p:nvPr>
        </p:nvSpPr>
        <p:spPr/>
        <p:txBody>
          <a:bodyPr/>
          <a:lstStyle/>
          <a:p>
            <a:fld id="{983651F3-9B16-40C6-B209-3688FC9C95F6}" type="datetimeFigureOut">
              <a:rPr lang="nb-NO" smtClean="0"/>
              <a:t>29.01.2026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5751DFAA-887F-4071-8EAD-E8CA316FCF06}" type="slidenum">
              <a:rPr lang="nb-NO" smtClean="0"/>
              <a:t>‹#›</a:t>
            </a:fld>
            <a:endParaRPr lang="nb-NO"/>
          </a:p>
        </p:txBody>
      </p:sp>
      <p:sp>
        <p:nvSpPr>
          <p:cNvPr id="8" name="Plassholder for tekst 7"/>
          <p:cNvSpPr>
            <a:spLocks noGrp="1"/>
          </p:cNvSpPr>
          <p:nvPr>
            <p:ph type="body" sz="quarter" idx="14"/>
          </p:nvPr>
        </p:nvSpPr>
        <p:spPr>
          <a:xfrm>
            <a:off x="1944688" y="3233738"/>
            <a:ext cx="17821275" cy="790919"/>
          </a:xfrm>
        </p:spPr>
        <p:txBody>
          <a:bodyPr/>
          <a:lstStyle>
            <a:lvl1pPr marL="0" indent="0">
              <a:buNone/>
              <a:defRPr/>
            </a:lvl1pPr>
          </a:lstStyle>
          <a:p>
            <a:pPr lvl="0"/>
            <a:r>
              <a:rPr lang="nb-NO"/>
              <a:t>Klikk for å redigere tekststiler i malen</a:t>
            </a:r>
          </a:p>
        </p:txBody>
      </p:sp>
      <p:sp>
        <p:nvSpPr>
          <p:cNvPr id="7" name="Title 6">
            <a:extLst>
              <a:ext uri="{FF2B5EF4-FFF2-40B4-BE49-F238E27FC236}">
                <a16:creationId xmlns:a16="http://schemas.microsoft.com/office/drawing/2014/main" id="{14CB732C-A766-4F64-8D72-CA7228100469}"/>
              </a:ext>
            </a:extLst>
          </p:cNvPr>
          <p:cNvSpPr>
            <a:spLocks noGrp="1"/>
          </p:cNvSpPr>
          <p:nvPr>
            <p:ph type="title"/>
          </p:nvPr>
        </p:nvSpPr>
        <p:spPr/>
        <p:txBody>
          <a:bodyPr/>
          <a:lstStyle/>
          <a:p>
            <a:r>
              <a:rPr lang="nb-NO"/>
              <a:t>Klikk for å redigere tittelstil</a:t>
            </a:r>
          </a:p>
        </p:txBody>
      </p:sp>
      <p:sp>
        <p:nvSpPr>
          <p:cNvPr id="10" name="Plassholder for innhold 2">
            <a:extLst>
              <a:ext uri="{FF2B5EF4-FFF2-40B4-BE49-F238E27FC236}">
                <a16:creationId xmlns:a16="http://schemas.microsoft.com/office/drawing/2014/main" id="{38C2E8F5-31CA-4B71-9802-64F61F7939EB}"/>
              </a:ext>
            </a:extLst>
          </p:cNvPr>
          <p:cNvSpPr>
            <a:spLocks noGrp="1"/>
          </p:cNvSpPr>
          <p:nvPr>
            <p:ph idx="1"/>
          </p:nvPr>
        </p:nvSpPr>
        <p:spPr>
          <a:xfrm>
            <a:off x="1944243" y="4286250"/>
            <a:ext cx="17822228" cy="619106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Tree>
    <p:extLst>
      <p:ext uri="{BB962C8B-B14F-4D97-AF65-F5344CB8AC3E}">
        <p14:creationId xmlns:p14="http://schemas.microsoft.com/office/powerpoint/2010/main" val="4060737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1478158" y="3039931"/>
            <a:ext cx="18685729" cy="5072193"/>
          </a:xfrm>
        </p:spPr>
        <p:txBody>
          <a:bodyPr anchor="b"/>
          <a:lstStyle>
            <a:lvl1pPr>
              <a:defRPr sz="10662"/>
            </a:lvl1pPr>
          </a:lstStyle>
          <a:p>
            <a:r>
              <a:rPr lang="nb-NO"/>
              <a:t>Klikk for å redigere tittelstil</a:t>
            </a:r>
          </a:p>
        </p:txBody>
      </p:sp>
      <p:sp>
        <p:nvSpPr>
          <p:cNvPr id="3" name="Plassholder for tekst 2"/>
          <p:cNvSpPr>
            <a:spLocks noGrp="1"/>
          </p:cNvSpPr>
          <p:nvPr>
            <p:ph type="body" idx="1"/>
          </p:nvPr>
        </p:nvSpPr>
        <p:spPr>
          <a:xfrm>
            <a:off x="1478158" y="8160109"/>
            <a:ext cx="18685729" cy="2667346"/>
          </a:xfrm>
        </p:spPr>
        <p:txBody>
          <a:bodyPr/>
          <a:lstStyle>
            <a:lvl1pPr marL="0" indent="0">
              <a:buNone/>
              <a:defRPr sz="4265">
                <a:solidFill>
                  <a:srgbClr val="545757"/>
                </a:solidFill>
              </a:defRPr>
            </a:lvl1pPr>
            <a:lvl2pPr marL="812444" indent="0">
              <a:buNone/>
              <a:defRPr sz="3554">
                <a:solidFill>
                  <a:schemeClr val="tx1">
                    <a:tint val="75000"/>
                  </a:schemeClr>
                </a:solidFill>
              </a:defRPr>
            </a:lvl2pPr>
            <a:lvl3pPr marL="1624889" indent="0">
              <a:buNone/>
              <a:defRPr sz="3199">
                <a:solidFill>
                  <a:schemeClr val="tx1">
                    <a:tint val="75000"/>
                  </a:schemeClr>
                </a:solidFill>
              </a:defRPr>
            </a:lvl3pPr>
            <a:lvl4pPr marL="2437333" indent="0">
              <a:buNone/>
              <a:defRPr sz="2843">
                <a:solidFill>
                  <a:schemeClr val="tx1">
                    <a:tint val="75000"/>
                  </a:schemeClr>
                </a:solidFill>
              </a:defRPr>
            </a:lvl4pPr>
            <a:lvl5pPr marL="3249778" indent="0">
              <a:buNone/>
              <a:defRPr sz="2843">
                <a:solidFill>
                  <a:schemeClr val="tx1">
                    <a:tint val="75000"/>
                  </a:schemeClr>
                </a:solidFill>
              </a:defRPr>
            </a:lvl5pPr>
            <a:lvl6pPr marL="4062222" indent="0">
              <a:buNone/>
              <a:defRPr sz="2843">
                <a:solidFill>
                  <a:schemeClr val="tx1">
                    <a:tint val="75000"/>
                  </a:schemeClr>
                </a:solidFill>
              </a:defRPr>
            </a:lvl6pPr>
            <a:lvl7pPr marL="4874666" indent="0">
              <a:buNone/>
              <a:defRPr sz="2843">
                <a:solidFill>
                  <a:schemeClr val="tx1">
                    <a:tint val="75000"/>
                  </a:schemeClr>
                </a:solidFill>
              </a:defRPr>
            </a:lvl7pPr>
            <a:lvl8pPr marL="5687111" indent="0">
              <a:buNone/>
              <a:defRPr sz="2843">
                <a:solidFill>
                  <a:schemeClr val="tx1">
                    <a:tint val="75000"/>
                  </a:schemeClr>
                </a:solidFill>
              </a:defRPr>
            </a:lvl8pPr>
            <a:lvl9pPr marL="6499555" indent="0">
              <a:buNone/>
              <a:defRPr sz="2843">
                <a:solidFill>
                  <a:schemeClr val="tx1">
                    <a:tint val="75000"/>
                  </a:schemeClr>
                </a:solidFill>
              </a:defRPr>
            </a:lvl9pPr>
          </a:lstStyle>
          <a:p>
            <a:pPr lvl="0"/>
            <a:r>
              <a:rPr lang="nb-NO"/>
              <a:t>Klikk for å redigere tekststiler i malen</a:t>
            </a:r>
          </a:p>
        </p:txBody>
      </p:sp>
      <p:sp>
        <p:nvSpPr>
          <p:cNvPr id="4" name="Plassholder for dato 3"/>
          <p:cNvSpPr>
            <a:spLocks noGrp="1"/>
          </p:cNvSpPr>
          <p:nvPr>
            <p:ph type="dt" sz="half" idx="10"/>
          </p:nvPr>
        </p:nvSpPr>
        <p:spPr/>
        <p:txBody>
          <a:bodyPr/>
          <a:lstStyle/>
          <a:p>
            <a:fld id="{983651F3-9B16-40C6-B209-3688FC9C95F6}" type="datetimeFigureOut">
              <a:rPr lang="nb-NO" smtClean="0"/>
              <a:t>29.01.2026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5751DFAA-887F-4071-8EAD-E8CA316FCF06}" type="slidenum">
              <a:rPr lang="nb-NO" smtClean="0"/>
              <a:t>‹#›</a:t>
            </a:fld>
            <a:endParaRPr lang="nb-NO"/>
          </a:p>
        </p:txBody>
      </p:sp>
    </p:spTree>
    <p:extLst>
      <p:ext uri="{BB962C8B-B14F-4D97-AF65-F5344CB8AC3E}">
        <p14:creationId xmlns:p14="http://schemas.microsoft.com/office/powerpoint/2010/main" val="25841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tel, innhold &amp; liggende bilde">
    <p:spTree>
      <p:nvGrpSpPr>
        <p:cNvPr id="1" name=""/>
        <p:cNvGrpSpPr/>
        <p:nvPr/>
      </p:nvGrpSpPr>
      <p:grpSpPr>
        <a:xfrm>
          <a:off x="0" y="0"/>
          <a:ext cx="0" cy="0"/>
          <a:chOff x="0" y="0"/>
          <a:chExt cx="0" cy="0"/>
        </a:xfrm>
      </p:grpSpPr>
      <p:sp>
        <p:nvSpPr>
          <p:cNvPr id="8" name="Plassholder for bilde 7"/>
          <p:cNvSpPr>
            <a:spLocks noGrp="1"/>
          </p:cNvSpPr>
          <p:nvPr>
            <p:ph type="pic" sz="quarter" idx="13"/>
          </p:nvPr>
        </p:nvSpPr>
        <p:spPr>
          <a:xfrm>
            <a:off x="0" y="6432867"/>
            <a:ext cx="21664613" cy="5760720"/>
          </a:xfrm>
          <a:noFill/>
        </p:spPr>
        <p:txBody>
          <a:bodyPr tIns="720000" anchor="t" anchorCtr="1">
            <a:normAutofit/>
          </a:bodyPr>
          <a:lstStyle>
            <a:lvl1pPr marL="0" indent="0">
              <a:buNone/>
              <a:defRPr sz="3600"/>
            </a:lvl1pPr>
          </a:lstStyle>
          <a:p>
            <a:r>
              <a:rPr lang="nb-NO"/>
              <a:t>Klikk på ikonet for å legge til et bilde</a:t>
            </a:r>
            <a:endParaRPr lang="nb-NO" dirty="0"/>
          </a:p>
        </p:txBody>
      </p:sp>
      <p:sp>
        <p:nvSpPr>
          <p:cNvPr id="5" name="Title 4">
            <a:extLst>
              <a:ext uri="{FF2B5EF4-FFF2-40B4-BE49-F238E27FC236}">
                <a16:creationId xmlns:a16="http://schemas.microsoft.com/office/drawing/2014/main" id="{663B97D6-BA4C-4B2D-BADF-BC915A7C23E5}"/>
              </a:ext>
            </a:extLst>
          </p:cNvPr>
          <p:cNvSpPr>
            <a:spLocks noGrp="1"/>
          </p:cNvSpPr>
          <p:nvPr>
            <p:ph type="title"/>
          </p:nvPr>
        </p:nvSpPr>
        <p:spPr/>
        <p:txBody>
          <a:bodyPr/>
          <a:lstStyle/>
          <a:p>
            <a:r>
              <a:rPr lang="nb-NO"/>
              <a:t>Klikk for å redigere tittelstil</a:t>
            </a:r>
            <a:endParaRPr lang="nb-NO" dirty="0"/>
          </a:p>
        </p:txBody>
      </p:sp>
      <p:sp>
        <p:nvSpPr>
          <p:cNvPr id="9" name="Plassholder for tekst 7">
            <a:extLst>
              <a:ext uri="{FF2B5EF4-FFF2-40B4-BE49-F238E27FC236}">
                <a16:creationId xmlns:a16="http://schemas.microsoft.com/office/drawing/2014/main" id="{076B5D6D-5178-4EE5-9EB8-FCAC91EBBDE3}"/>
              </a:ext>
            </a:extLst>
          </p:cNvPr>
          <p:cNvSpPr>
            <a:spLocks noGrp="1"/>
          </p:cNvSpPr>
          <p:nvPr>
            <p:ph type="body" sz="quarter" idx="14"/>
          </p:nvPr>
        </p:nvSpPr>
        <p:spPr>
          <a:xfrm>
            <a:off x="1944688" y="3233738"/>
            <a:ext cx="17821275" cy="790919"/>
          </a:xfrm>
        </p:spPr>
        <p:txBody>
          <a:bodyPr/>
          <a:lstStyle>
            <a:lvl1pPr marL="0" indent="0">
              <a:buNone/>
              <a:defRPr/>
            </a:lvl1pPr>
          </a:lstStyle>
          <a:p>
            <a:pPr lvl="0"/>
            <a:r>
              <a:rPr lang="nb-NO"/>
              <a:t>Klikk for å redigere tekststiler i malen</a:t>
            </a:r>
          </a:p>
        </p:txBody>
      </p:sp>
      <p:sp>
        <p:nvSpPr>
          <p:cNvPr id="10" name="Plassholder for innhold 2">
            <a:extLst>
              <a:ext uri="{FF2B5EF4-FFF2-40B4-BE49-F238E27FC236}">
                <a16:creationId xmlns:a16="http://schemas.microsoft.com/office/drawing/2014/main" id="{12C1C189-9DC2-4E99-865D-912204CE848A}"/>
              </a:ext>
            </a:extLst>
          </p:cNvPr>
          <p:cNvSpPr>
            <a:spLocks noGrp="1"/>
          </p:cNvSpPr>
          <p:nvPr>
            <p:ph idx="1"/>
          </p:nvPr>
        </p:nvSpPr>
        <p:spPr>
          <a:xfrm>
            <a:off x="1944243" y="4286250"/>
            <a:ext cx="17822228" cy="156210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Tree>
    <p:extLst>
      <p:ext uri="{BB962C8B-B14F-4D97-AF65-F5344CB8AC3E}">
        <p14:creationId xmlns:p14="http://schemas.microsoft.com/office/powerpoint/2010/main" val="1645696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tel, innhold &amp; bilde">
    <p:spTree>
      <p:nvGrpSpPr>
        <p:cNvPr id="1" name=""/>
        <p:cNvGrpSpPr/>
        <p:nvPr/>
      </p:nvGrpSpPr>
      <p:grpSpPr>
        <a:xfrm>
          <a:off x="0" y="0"/>
          <a:ext cx="0" cy="0"/>
          <a:chOff x="0" y="0"/>
          <a:chExt cx="0" cy="0"/>
        </a:xfrm>
      </p:grpSpPr>
      <p:sp>
        <p:nvSpPr>
          <p:cNvPr id="8" name="Plassholder for bilde 7"/>
          <p:cNvSpPr>
            <a:spLocks noGrp="1"/>
          </p:cNvSpPr>
          <p:nvPr>
            <p:ph type="pic" sz="quarter" idx="13"/>
          </p:nvPr>
        </p:nvSpPr>
        <p:spPr>
          <a:xfrm>
            <a:off x="11655361" y="0"/>
            <a:ext cx="10009251" cy="12193588"/>
          </a:xfrm>
          <a:prstGeom prst="rect">
            <a:avLst/>
          </a:prstGeom>
          <a:noFill/>
        </p:spPr>
        <p:txBody>
          <a:bodyPr lIns="0" tIns="2160000" rIns="0" bIns="0" anchor="t" anchorCtr="1"/>
          <a:lstStyle>
            <a:lvl1pPr marL="0" indent="0">
              <a:buNone/>
              <a:defRPr sz="3600"/>
            </a:lvl1pPr>
          </a:lstStyle>
          <a:p>
            <a:r>
              <a:rPr lang="nb-NO"/>
              <a:t>Klikk på ikonet for å legge til et bilde</a:t>
            </a:r>
            <a:endParaRPr lang="nb-NO" dirty="0"/>
          </a:p>
        </p:txBody>
      </p:sp>
      <p:sp>
        <p:nvSpPr>
          <p:cNvPr id="9" name="Plassholder for dato 8"/>
          <p:cNvSpPr>
            <a:spLocks noGrp="1"/>
          </p:cNvSpPr>
          <p:nvPr>
            <p:ph type="dt" sz="half" idx="14"/>
          </p:nvPr>
        </p:nvSpPr>
        <p:spPr/>
        <p:txBody>
          <a:bodyPr/>
          <a:lstStyle/>
          <a:p>
            <a:fld id="{983651F3-9B16-40C6-B209-3688FC9C95F6}" type="datetimeFigureOut">
              <a:rPr lang="nb-NO" noProof="0" smtClean="0"/>
              <a:pPr/>
              <a:t>29.01.2026</a:t>
            </a:fld>
            <a:endParaRPr lang="nb-NO" noProof="0" dirty="0"/>
          </a:p>
        </p:txBody>
      </p:sp>
      <p:sp>
        <p:nvSpPr>
          <p:cNvPr id="10" name="Plassholder for bunntekst 9"/>
          <p:cNvSpPr>
            <a:spLocks noGrp="1"/>
          </p:cNvSpPr>
          <p:nvPr>
            <p:ph type="ftr" sz="quarter" idx="15"/>
          </p:nvPr>
        </p:nvSpPr>
        <p:spPr/>
        <p:txBody>
          <a:bodyPr/>
          <a:lstStyle/>
          <a:p>
            <a:endParaRPr lang="nb-NO" noProof="0" dirty="0"/>
          </a:p>
        </p:txBody>
      </p:sp>
      <p:sp>
        <p:nvSpPr>
          <p:cNvPr id="11" name="Plassholder for lysbildenummer 10"/>
          <p:cNvSpPr>
            <a:spLocks noGrp="1"/>
          </p:cNvSpPr>
          <p:nvPr>
            <p:ph type="sldNum" sz="quarter" idx="16"/>
          </p:nvPr>
        </p:nvSpPr>
        <p:spPr/>
        <p:txBody>
          <a:bodyPr/>
          <a:lstStyle/>
          <a:p>
            <a:fld id="{5751DFAA-887F-4071-8EAD-E8CA316FCF06}" type="slidenum">
              <a:rPr lang="nb-NO" noProof="0" smtClean="0"/>
              <a:pPr/>
              <a:t>‹#›</a:t>
            </a:fld>
            <a:endParaRPr lang="nb-NO" noProof="0" dirty="0"/>
          </a:p>
        </p:txBody>
      </p:sp>
      <p:sp>
        <p:nvSpPr>
          <p:cNvPr id="13" name="Title 4">
            <a:extLst>
              <a:ext uri="{FF2B5EF4-FFF2-40B4-BE49-F238E27FC236}">
                <a16:creationId xmlns:a16="http://schemas.microsoft.com/office/drawing/2014/main" id="{42250638-35B3-4683-89E4-917B926104EB}"/>
              </a:ext>
            </a:extLst>
          </p:cNvPr>
          <p:cNvSpPr>
            <a:spLocks noGrp="1"/>
          </p:cNvSpPr>
          <p:nvPr>
            <p:ph type="title"/>
          </p:nvPr>
        </p:nvSpPr>
        <p:spPr>
          <a:xfrm>
            <a:off x="1944242" y="457200"/>
            <a:ext cx="8990458" cy="2518522"/>
          </a:xfrm>
        </p:spPr>
        <p:txBody>
          <a:bodyPr/>
          <a:lstStyle/>
          <a:p>
            <a:r>
              <a:rPr lang="nb-NO"/>
              <a:t>Klikk for å redigere tittelstil</a:t>
            </a:r>
            <a:endParaRPr lang="nb-NO" dirty="0"/>
          </a:p>
        </p:txBody>
      </p:sp>
      <p:sp>
        <p:nvSpPr>
          <p:cNvPr id="14" name="Plassholder for tekst 7">
            <a:extLst>
              <a:ext uri="{FF2B5EF4-FFF2-40B4-BE49-F238E27FC236}">
                <a16:creationId xmlns:a16="http://schemas.microsoft.com/office/drawing/2014/main" id="{4C6D0388-B853-43E5-8AD4-745A495F125B}"/>
              </a:ext>
            </a:extLst>
          </p:cNvPr>
          <p:cNvSpPr>
            <a:spLocks noGrp="1"/>
          </p:cNvSpPr>
          <p:nvPr>
            <p:ph type="body" sz="quarter" idx="17"/>
          </p:nvPr>
        </p:nvSpPr>
        <p:spPr>
          <a:xfrm>
            <a:off x="1944688" y="3233738"/>
            <a:ext cx="8989977" cy="790919"/>
          </a:xfrm>
        </p:spPr>
        <p:txBody>
          <a:bodyPr/>
          <a:lstStyle>
            <a:lvl1pPr marL="0" indent="0">
              <a:buNone/>
              <a:defRPr/>
            </a:lvl1pPr>
          </a:lstStyle>
          <a:p>
            <a:pPr lvl="0"/>
            <a:r>
              <a:rPr lang="nb-NO"/>
              <a:t>Klikk for å redigere tekststiler i malen</a:t>
            </a:r>
          </a:p>
        </p:txBody>
      </p:sp>
      <p:sp>
        <p:nvSpPr>
          <p:cNvPr id="15" name="Plassholder for innhold 2">
            <a:extLst>
              <a:ext uri="{FF2B5EF4-FFF2-40B4-BE49-F238E27FC236}">
                <a16:creationId xmlns:a16="http://schemas.microsoft.com/office/drawing/2014/main" id="{E757C0A9-14D5-40F7-9F93-256354ECA639}"/>
              </a:ext>
            </a:extLst>
          </p:cNvPr>
          <p:cNvSpPr>
            <a:spLocks noGrp="1"/>
          </p:cNvSpPr>
          <p:nvPr>
            <p:ph idx="1"/>
          </p:nvPr>
        </p:nvSpPr>
        <p:spPr>
          <a:xfrm>
            <a:off x="1944243" y="4286249"/>
            <a:ext cx="8990458" cy="6186255"/>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Tree>
    <p:extLst>
      <p:ext uri="{BB962C8B-B14F-4D97-AF65-F5344CB8AC3E}">
        <p14:creationId xmlns:p14="http://schemas.microsoft.com/office/powerpoint/2010/main" val="339593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1944243" y="3996500"/>
            <a:ext cx="8641080" cy="648081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4" name="Plassholder for innhold 3"/>
          <p:cNvSpPr>
            <a:spLocks noGrp="1"/>
          </p:cNvSpPr>
          <p:nvPr>
            <p:ph sz="half" idx="2"/>
          </p:nvPr>
        </p:nvSpPr>
        <p:spPr>
          <a:xfrm>
            <a:off x="11125390" y="3996500"/>
            <a:ext cx="8641080" cy="6480810"/>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5" name="Plassholder for dato 4"/>
          <p:cNvSpPr>
            <a:spLocks noGrp="1"/>
          </p:cNvSpPr>
          <p:nvPr>
            <p:ph type="dt" sz="half" idx="10"/>
          </p:nvPr>
        </p:nvSpPr>
        <p:spPr/>
        <p:txBody>
          <a:bodyPr/>
          <a:lstStyle/>
          <a:p>
            <a:fld id="{983651F3-9B16-40C6-B209-3688FC9C95F6}" type="datetimeFigureOut">
              <a:rPr lang="nb-NO" smtClean="0"/>
              <a:t>29.01.2026</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5751DFAA-887F-4071-8EAD-E8CA316FCF06}" type="slidenum">
              <a:rPr lang="nb-NO" smtClean="0"/>
              <a:t>‹#›</a:t>
            </a:fld>
            <a:endParaRPr lang="nb-NO"/>
          </a:p>
        </p:txBody>
      </p:sp>
    </p:spTree>
    <p:extLst>
      <p:ext uri="{BB962C8B-B14F-4D97-AF65-F5344CB8AC3E}">
        <p14:creationId xmlns:p14="http://schemas.microsoft.com/office/powerpoint/2010/main" val="3213274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ammenligning">
    <p:spTree>
      <p:nvGrpSpPr>
        <p:cNvPr id="1" name=""/>
        <p:cNvGrpSpPr/>
        <p:nvPr/>
      </p:nvGrpSpPr>
      <p:grpSpPr>
        <a:xfrm>
          <a:off x="0" y="0"/>
          <a:ext cx="0" cy="0"/>
          <a:chOff x="0" y="0"/>
          <a:chExt cx="0" cy="0"/>
        </a:xfrm>
      </p:grpSpPr>
      <p:sp>
        <p:nvSpPr>
          <p:cNvPr id="3" name="Plassholder for tekst 2"/>
          <p:cNvSpPr>
            <a:spLocks noGrp="1"/>
          </p:cNvSpPr>
          <p:nvPr>
            <p:ph type="body" idx="1"/>
          </p:nvPr>
        </p:nvSpPr>
        <p:spPr>
          <a:xfrm>
            <a:off x="1944242" y="3996500"/>
            <a:ext cx="8641080" cy="1178615"/>
          </a:xfrm>
        </p:spPr>
        <p:txBody>
          <a:bodyPr anchor="t" anchorCtr="0">
            <a:normAutofit/>
          </a:bodyPr>
          <a:lstStyle>
            <a:lvl1pPr marL="0" indent="0">
              <a:buNone/>
              <a:defRPr sz="4000" b="1">
                <a:latin typeface="Arial" panose="020B0604020202020204" pitchFamily="34" charset="0"/>
                <a:cs typeface="Arial" panose="020B0604020202020204" pitchFamily="34" charset="0"/>
              </a:defRPr>
            </a:lvl1pPr>
            <a:lvl2pPr marL="812444" indent="0">
              <a:buNone/>
              <a:defRPr sz="3554" b="1"/>
            </a:lvl2pPr>
            <a:lvl3pPr marL="1624889" indent="0">
              <a:buNone/>
              <a:defRPr sz="3199" b="1"/>
            </a:lvl3pPr>
            <a:lvl4pPr marL="2437333" indent="0">
              <a:buNone/>
              <a:defRPr sz="2843" b="1"/>
            </a:lvl4pPr>
            <a:lvl5pPr marL="3249778" indent="0">
              <a:buNone/>
              <a:defRPr sz="2843" b="1"/>
            </a:lvl5pPr>
            <a:lvl6pPr marL="4062222" indent="0">
              <a:buNone/>
              <a:defRPr sz="2843" b="1"/>
            </a:lvl6pPr>
            <a:lvl7pPr marL="4874666" indent="0">
              <a:buNone/>
              <a:defRPr sz="2843" b="1"/>
            </a:lvl7pPr>
            <a:lvl8pPr marL="5687111" indent="0">
              <a:buNone/>
              <a:defRPr sz="2843" b="1"/>
            </a:lvl8pPr>
            <a:lvl9pPr marL="6499555" indent="0">
              <a:buNone/>
              <a:defRPr sz="2843" b="1"/>
            </a:lvl9pPr>
          </a:lstStyle>
          <a:p>
            <a:pPr lvl="0"/>
            <a:r>
              <a:rPr lang="nb-NO"/>
              <a:t>Klikk for å redigere tekststiler i malen</a:t>
            </a:r>
          </a:p>
        </p:txBody>
      </p:sp>
      <p:sp>
        <p:nvSpPr>
          <p:cNvPr id="4" name="Plassholder for innhold 3"/>
          <p:cNvSpPr>
            <a:spLocks noGrp="1"/>
          </p:cNvSpPr>
          <p:nvPr>
            <p:ph sz="half" idx="2"/>
          </p:nvPr>
        </p:nvSpPr>
        <p:spPr>
          <a:xfrm>
            <a:off x="1944242" y="5175115"/>
            <a:ext cx="8641080" cy="5372617"/>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5" name="Plassholder for tekst 4"/>
          <p:cNvSpPr>
            <a:spLocks noGrp="1"/>
          </p:cNvSpPr>
          <p:nvPr>
            <p:ph type="body" sz="quarter" idx="3"/>
          </p:nvPr>
        </p:nvSpPr>
        <p:spPr>
          <a:xfrm>
            <a:off x="11125390" y="3996500"/>
            <a:ext cx="8641080" cy="1178615"/>
          </a:xfrm>
        </p:spPr>
        <p:txBody>
          <a:bodyPr anchor="t" anchorCtr="0">
            <a:normAutofit/>
          </a:bodyPr>
          <a:lstStyle>
            <a:lvl1pPr marL="0" indent="0">
              <a:buNone/>
              <a:defRPr sz="4000" b="1">
                <a:latin typeface="Arial" panose="020B0604020202020204" pitchFamily="34" charset="0"/>
                <a:cs typeface="Arial" panose="020B0604020202020204" pitchFamily="34" charset="0"/>
              </a:defRPr>
            </a:lvl1pPr>
            <a:lvl2pPr marL="812444" indent="0">
              <a:buNone/>
              <a:defRPr sz="3554" b="1"/>
            </a:lvl2pPr>
            <a:lvl3pPr marL="1624889" indent="0">
              <a:buNone/>
              <a:defRPr sz="3199" b="1"/>
            </a:lvl3pPr>
            <a:lvl4pPr marL="2437333" indent="0">
              <a:buNone/>
              <a:defRPr sz="2843" b="1"/>
            </a:lvl4pPr>
            <a:lvl5pPr marL="3249778" indent="0">
              <a:buNone/>
              <a:defRPr sz="2843" b="1"/>
            </a:lvl5pPr>
            <a:lvl6pPr marL="4062222" indent="0">
              <a:buNone/>
              <a:defRPr sz="2843" b="1"/>
            </a:lvl6pPr>
            <a:lvl7pPr marL="4874666" indent="0">
              <a:buNone/>
              <a:defRPr sz="2843" b="1"/>
            </a:lvl7pPr>
            <a:lvl8pPr marL="5687111" indent="0">
              <a:buNone/>
              <a:defRPr sz="2843" b="1"/>
            </a:lvl8pPr>
            <a:lvl9pPr marL="6499555" indent="0">
              <a:buNone/>
              <a:defRPr sz="2843" b="1"/>
            </a:lvl9pPr>
          </a:lstStyle>
          <a:p>
            <a:pPr lvl="0"/>
            <a:r>
              <a:rPr lang="nb-NO"/>
              <a:t>Klikk for å redigere tekststiler i malen</a:t>
            </a:r>
          </a:p>
        </p:txBody>
      </p:sp>
      <p:sp>
        <p:nvSpPr>
          <p:cNvPr id="6" name="Plassholder for innhold 5"/>
          <p:cNvSpPr>
            <a:spLocks noGrp="1"/>
          </p:cNvSpPr>
          <p:nvPr>
            <p:ph sz="quarter" idx="4"/>
          </p:nvPr>
        </p:nvSpPr>
        <p:spPr>
          <a:xfrm>
            <a:off x="11125390" y="5175116"/>
            <a:ext cx="8641080" cy="5372616"/>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endParaRPr lang="nb-NO" dirty="0"/>
          </a:p>
        </p:txBody>
      </p:sp>
      <p:sp>
        <p:nvSpPr>
          <p:cNvPr id="7" name="Plassholder for dato 6"/>
          <p:cNvSpPr>
            <a:spLocks noGrp="1"/>
          </p:cNvSpPr>
          <p:nvPr>
            <p:ph type="dt" sz="half" idx="10"/>
          </p:nvPr>
        </p:nvSpPr>
        <p:spPr/>
        <p:txBody>
          <a:bodyPr/>
          <a:lstStyle/>
          <a:p>
            <a:fld id="{983651F3-9B16-40C6-B209-3688FC9C95F6}" type="datetimeFigureOut">
              <a:rPr lang="nb-NO" smtClean="0"/>
              <a:t>29.01.2026</a:t>
            </a:fld>
            <a:endParaRPr lang="nb-NO"/>
          </a:p>
        </p:txBody>
      </p:sp>
      <p:sp>
        <p:nvSpPr>
          <p:cNvPr id="8" name="Plassholder for bunntekst 7"/>
          <p:cNvSpPr>
            <a:spLocks noGrp="1"/>
          </p:cNvSpPr>
          <p:nvPr>
            <p:ph type="ftr" sz="quarter" idx="11"/>
          </p:nvPr>
        </p:nvSpPr>
        <p:spPr/>
        <p:txBody>
          <a:bodyPr/>
          <a:lstStyle/>
          <a:p>
            <a:endParaRPr lang="nb-NO"/>
          </a:p>
        </p:txBody>
      </p:sp>
      <p:sp>
        <p:nvSpPr>
          <p:cNvPr id="9" name="Plassholder for lysbildenummer 8"/>
          <p:cNvSpPr>
            <a:spLocks noGrp="1"/>
          </p:cNvSpPr>
          <p:nvPr>
            <p:ph type="sldNum" sz="quarter" idx="12"/>
          </p:nvPr>
        </p:nvSpPr>
        <p:spPr/>
        <p:txBody>
          <a:bodyPr/>
          <a:lstStyle/>
          <a:p>
            <a:fld id="{5751DFAA-887F-4071-8EAD-E8CA316FCF06}" type="slidenum">
              <a:rPr lang="nb-NO" smtClean="0"/>
              <a:t>‹#›</a:t>
            </a:fld>
            <a:endParaRPr lang="nb-NO"/>
          </a:p>
        </p:txBody>
      </p:sp>
      <p:sp>
        <p:nvSpPr>
          <p:cNvPr id="10" name="Tittel 9"/>
          <p:cNvSpPr>
            <a:spLocks noGrp="1"/>
          </p:cNvSpPr>
          <p:nvPr>
            <p:ph type="title"/>
          </p:nvPr>
        </p:nvSpPr>
        <p:spPr/>
        <p:txBody>
          <a:bodyPr/>
          <a:lstStyle/>
          <a:p>
            <a:r>
              <a:rPr lang="nb-NO"/>
              <a:t>Klikk for å redigere tittelstil</a:t>
            </a:r>
          </a:p>
        </p:txBody>
      </p:sp>
    </p:spTree>
    <p:extLst>
      <p:ext uri="{BB962C8B-B14F-4D97-AF65-F5344CB8AC3E}">
        <p14:creationId xmlns:p14="http://schemas.microsoft.com/office/powerpoint/2010/main" val="3084663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Bild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7952141" y="11035346"/>
            <a:ext cx="3712472" cy="1158242"/>
          </a:xfrm>
          <a:prstGeom prst="rect">
            <a:avLst/>
          </a:prstGeom>
        </p:spPr>
      </p:pic>
      <p:sp>
        <p:nvSpPr>
          <p:cNvPr id="2" name="Plassholder for tittel 1"/>
          <p:cNvSpPr>
            <a:spLocks noGrp="1"/>
          </p:cNvSpPr>
          <p:nvPr>
            <p:ph type="title"/>
          </p:nvPr>
        </p:nvSpPr>
        <p:spPr>
          <a:xfrm>
            <a:off x="1944242" y="457200"/>
            <a:ext cx="17822228" cy="2518522"/>
          </a:xfrm>
          <a:prstGeom prst="rect">
            <a:avLst/>
          </a:prstGeom>
        </p:spPr>
        <p:txBody>
          <a:bodyPr vert="horz" lIns="0" tIns="0" rIns="0" bIns="0" rtlCol="0" anchor="b" anchorCtr="0">
            <a:normAutofit/>
          </a:bodyPr>
          <a:lstStyle/>
          <a:p>
            <a:r>
              <a:rPr lang="nb-NO" noProof="0" dirty="0"/>
              <a:t>Klikk for å redigere tittelstil</a:t>
            </a:r>
          </a:p>
        </p:txBody>
      </p:sp>
      <p:sp>
        <p:nvSpPr>
          <p:cNvPr id="3" name="Plassholder for tekst 2"/>
          <p:cNvSpPr>
            <a:spLocks noGrp="1"/>
          </p:cNvSpPr>
          <p:nvPr>
            <p:ph type="body" idx="1"/>
          </p:nvPr>
        </p:nvSpPr>
        <p:spPr>
          <a:xfrm>
            <a:off x="1944243" y="4286250"/>
            <a:ext cx="17822228" cy="6191060"/>
          </a:xfrm>
          <a:prstGeom prst="rect">
            <a:avLst/>
          </a:prstGeom>
        </p:spPr>
        <p:txBody>
          <a:bodyPr vert="horz" lIns="0" tIns="0" rIns="0" bIns="0" rtlCol="0">
            <a:normAutofit/>
          </a:bodyPr>
          <a:lstStyle/>
          <a:p>
            <a:pPr lvl="0"/>
            <a:r>
              <a:rPr lang="nb-NO" noProof="0" dirty="0"/>
              <a:t>Klikk for å redigere tekststiler i malen</a:t>
            </a:r>
          </a:p>
          <a:p>
            <a:pPr lvl="1"/>
            <a:r>
              <a:rPr lang="nb-NO" noProof="0" dirty="0"/>
              <a:t>Andre nivå</a:t>
            </a:r>
          </a:p>
          <a:p>
            <a:pPr lvl="2"/>
            <a:r>
              <a:rPr lang="nb-NO" noProof="0" dirty="0"/>
              <a:t>Tredje nivå</a:t>
            </a:r>
          </a:p>
          <a:p>
            <a:pPr lvl="3"/>
            <a:r>
              <a:rPr lang="nb-NO" noProof="0" dirty="0"/>
              <a:t>Fjerde nivå</a:t>
            </a:r>
          </a:p>
          <a:p>
            <a:pPr lvl="4"/>
            <a:r>
              <a:rPr lang="nb-NO" noProof="0" dirty="0"/>
              <a:t>Femte nivå</a:t>
            </a:r>
          </a:p>
        </p:txBody>
      </p:sp>
      <p:sp>
        <p:nvSpPr>
          <p:cNvPr id="4" name="Plassholder for dato 3"/>
          <p:cNvSpPr>
            <a:spLocks noGrp="1"/>
          </p:cNvSpPr>
          <p:nvPr>
            <p:ph type="dt" sz="half" idx="2"/>
          </p:nvPr>
        </p:nvSpPr>
        <p:spPr>
          <a:xfrm>
            <a:off x="1944243" y="11521440"/>
            <a:ext cx="1503695" cy="328338"/>
          </a:xfrm>
          <a:prstGeom prst="rect">
            <a:avLst/>
          </a:prstGeom>
        </p:spPr>
        <p:txBody>
          <a:bodyPr vert="horz" lIns="0" tIns="0" rIns="0" bIns="0" rtlCol="0" anchor="t" anchorCtr="0">
            <a:normAutofit/>
          </a:bodyPr>
          <a:lstStyle>
            <a:lvl1pPr algn="l">
              <a:defRPr sz="2132">
                <a:solidFill>
                  <a:schemeClr val="tx1"/>
                </a:solidFill>
              </a:defRPr>
            </a:lvl1pPr>
          </a:lstStyle>
          <a:p>
            <a:fld id="{983651F3-9B16-40C6-B209-3688FC9C95F6}" type="datetimeFigureOut">
              <a:rPr lang="nb-NO" noProof="0" smtClean="0"/>
              <a:pPr/>
              <a:t>29.01.2026</a:t>
            </a:fld>
            <a:endParaRPr lang="nb-NO" noProof="0" dirty="0"/>
          </a:p>
        </p:txBody>
      </p:sp>
      <p:sp>
        <p:nvSpPr>
          <p:cNvPr id="5" name="Plassholder for bunntekst 4"/>
          <p:cNvSpPr>
            <a:spLocks noGrp="1"/>
          </p:cNvSpPr>
          <p:nvPr>
            <p:ph type="ftr" sz="quarter" idx="3"/>
          </p:nvPr>
        </p:nvSpPr>
        <p:spPr>
          <a:xfrm>
            <a:off x="4218897" y="11521440"/>
            <a:ext cx="10801350" cy="328338"/>
          </a:xfrm>
          <a:prstGeom prst="rect">
            <a:avLst/>
          </a:prstGeom>
        </p:spPr>
        <p:txBody>
          <a:bodyPr vert="horz" lIns="0" tIns="0" rIns="0" bIns="0" rtlCol="0" anchor="t" anchorCtr="0">
            <a:normAutofit/>
          </a:bodyPr>
          <a:lstStyle>
            <a:lvl1pPr algn="ctr">
              <a:defRPr sz="2132">
                <a:solidFill>
                  <a:schemeClr val="tx1"/>
                </a:solidFill>
              </a:defRPr>
            </a:lvl1pPr>
          </a:lstStyle>
          <a:p>
            <a:endParaRPr lang="nb-NO" noProof="0" dirty="0"/>
          </a:p>
        </p:txBody>
      </p:sp>
      <p:sp>
        <p:nvSpPr>
          <p:cNvPr id="6" name="Plassholder for lysbildenummer 5"/>
          <p:cNvSpPr>
            <a:spLocks noGrp="1"/>
          </p:cNvSpPr>
          <p:nvPr>
            <p:ph type="sldNum" sz="quarter" idx="4"/>
          </p:nvPr>
        </p:nvSpPr>
        <p:spPr>
          <a:xfrm>
            <a:off x="16211821" y="11521440"/>
            <a:ext cx="548743" cy="328338"/>
          </a:xfrm>
          <a:prstGeom prst="rect">
            <a:avLst/>
          </a:prstGeom>
        </p:spPr>
        <p:txBody>
          <a:bodyPr vert="horz" lIns="0" tIns="0" rIns="0" bIns="0" rtlCol="0" anchor="t" anchorCtr="0">
            <a:normAutofit/>
          </a:bodyPr>
          <a:lstStyle>
            <a:lvl1pPr algn="r">
              <a:defRPr sz="2132">
                <a:solidFill>
                  <a:schemeClr val="tx1"/>
                </a:solidFill>
              </a:defRPr>
            </a:lvl1pPr>
          </a:lstStyle>
          <a:p>
            <a:fld id="{5751DFAA-887F-4071-8EAD-E8CA316FCF06}" type="slidenum">
              <a:rPr lang="nb-NO" noProof="0" smtClean="0"/>
              <a:pPr/>
              <a:t>‹#›</a:t>
            </a:fld>
            <a:endParaRPr lang="nb-NO" noProof="0" dirty="0"/>
          </a:p>
        </p:txBody>
      </p:sp>
    </p:spTree>
    <p:extLst>
      <p:ext uri="{BB962C8B-B14F-4D97-AF65-F5344CB8AC3E}">
        <p14:creationId xmlns:p14="http://schemas.microsoft.com/office/powerpoint/2010/main" val="1643857197"/>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50" r:id="rId3"/>
    <p:sldLayoutId id="2147483657" r:id="rId4"/>
    <p:sldLayoutId id="2147483651" r:id="rId5"/>
    <p:sldLayoutId id="2147483656" r:id="rId6"/>
    <p:sldLayoutId id="2147483658" r:id="rId7"/>
    <p:sldLayoutId id="2147483652" r:id="rId8"/>
    <p:sldLayoutId id="2147483653" r:id="rId9"/>
    <p:sldLayoutId id="2147483660" r:id="rId10"/>
    <p:sldLayoutId id="2147483661" r:id="rId11"/>
    <p:sldLayoutId id="2147483654" r:id="rId12"/>
    <p:sldLayoutId id="2147483655" r:id="rId13"/>
  </p:sldLayoutIdLst>
  <p:txStyles>
    <p:titleStyle>
      <a:lvl1pPr algn="l" defTabSz="1624889" rtl="0" eaLnBrk="1" latinLnBrk="0" hangingPunct="1">
        <a:lnSpc>
          <a:spcPts val="8000"/>
        </a:lnSpc>
        <a:spcBef>
          <a:spcPct val="0"/>
        </a:spcBef>
        <a:buNone/>
        <a:defRPr sz="7200" b="1" kern="1200">
          <a:solidFill>
            <a:schemeClr val="accent4"/>
          </a:solidFill>
          <a:latin typeface="+mj-lt"/>
          <a:ea typeface="+mj-ea"/>
          <a:cs typeface="+mj-cs"/>
        </a:defRPr>
      </a:lvl1pPr>
    </p:titleStyle>
    <p:bodyStyle>
      <a:lvl1pPr marL="468000" indent="-468000" algn="l" defTabSz="1624889" rtl="0" eaLnBrk="1" latinLnBrk="0" hangingPunct="1">
        <a:lnSpc>
          <a:spcPts val="5600"/>
        </a:lnSpc>
        <a:spcBef>
          <a:spcPts val="800"/>
        </a:spcBef>
        <a:buFontTx/>
        <a:buBlip>
          <a:blip r:embed="rId16"/>
        </a:buBlip>
        <a:defRPr sz="4800" kern="1200">
          <a:solidFill>
            <a:srgbClr val="545757"/>
          </a:solidFill>
          <a:latin typeface="+mn-lt"/>
          <a:ea typeface="+mn-ea"/>
          <a:cs typeface="+mn-cs"/>
        </a:defRPr>
      </a:lvl1pPr>
      <a:lvl2pPr marL="936000" indent="-468000" algn="l" defTabSz="1624889" rtl="0" eaLnBrk="1" latinLnBrk="0" hangingPunct="1">
        <a:lnSpc>
          <a:spcPts val="5600"/>
        </a:lnSpc>
        <a:spcBef>
          <a:spcPts val="500"/>
        </a:spcBef>
        <a:buFontTx/>
        <a:buBlip>
          <a:blip r:embed="rId16"/>
        </a:buBlip>
        <a:defRPr sz="4800" kern="1200">
          <a:solidFill>
            <a:srgbClr val="545757"/>
          </a:solidFill>
          <a:latin typeface="+mn-lt"/>
          <a:ea typeface="+mn-ea"/>
          <a:cs typeface="+mn-cs"/>
        </a:defRPr>
      </a:lvl2pPr>
      <a:lvl3pPr marL="1332000" indent="-468000" algn="l" defTabSz="1624889" rtl="0" eaLnBrk="1" latinLnBrk="0" hangingPunct="1">
        <a:lnSpc>
          <a:spcPts val="5600"/>
        </a:lnSpc>
        <a:spcBef>
          <a:spcPts val="500"/>
        </a:spcBef>
        <a:buFontTx/>
        <a:buBlip>
          <a:blip r:embed="rId16"/>
        </a:buBlip>
        <a:defRPr sz="4800" kern="1200">
          <a:solidFill>
            <a:srgbClr val="545757"/>
          </a:solidFill>
          <a:latin typeface="+mn-lt"/>
          <a:ea typeface="+mn-ea"/>
          <a:cs typeface="+mn-cs"/>
        </a:defRPr>
      </a:lvl3pPr>
      <a:lvl4pPr marL="1728000" indent="-468000" algn="l" defTabSz="1624889" rtl="0" eaLnBrk="1" latinLnBrk="0" hangingPunct="1">
        <a:lnSpc>
          <a:spcPts val="5600"/>
        </a:lnSpc>
        <a:spcBef>
          <a:spcPts val="500"/>
        </a:spcBef>
        <a:buFontTx/>
        <a:buBlip>
          <a:blip r:embed="rId16"/>
        </a:buBlip>
        <a:defRPr sz="4800" kern="1200">
          <a:solidFill>
            <a:srgbClr val="545757"/>
          </a:solidFill>
          <a:latin typeface="+mn-lt"/>
          <a:ea typeface="+mn-ea"/>
          <a:cs typeface="+mn-cs"/>
        </a:defRPr>
      </a:lvl4pPr>
      <a:lvl5pPr marL="2160000" indent="-468000" algn="l" defTabSz="1624889" rtl="0" eaLnBrk="1" latinLnBrk="0" hangingPunct="1">
        <a:lnSpc>
          <a:spcPts val="5600"/>
        </a:lnSpc>
        <a:spcBef>
          <a:spcPts val="500"/>
        </a:spcBef>
        <a:buFontTx/>
        <a:buBlip>
          <a:blip r:embed="rId16"/>
        </a:buBlip>
        <a:defRPr sz="4800" kern="1200">
          <a:solidFill>
            <a:srgbClr val="545757"/>
          </a:solidFill>
          <a:latin typeface="+mn-lt"/>
          <a:ea typeface="+mn-ea"/>
          <a:cs typeface="+mn-cs"/>
        </a:defRPr>
      </a:lvl5pPr>
      <a:lvl6pPr marL="4468444" indent="-406222" algn="l" defTabSz="1624889" rtl="0" eaLnBrk="1" latinLnBrk="0" hangingPunct="1">
        <a:lnSpc>
          <a:spcPct val="90000"/>
        </a:lnSpc>
        <a:spcBef>
          <a:spcPts val="889"/>
        </a:spcBef>
        <a:buFont typeface="Arial" panose="020B0604020202020204" pitchFamily="34" charset="0"/>
        <a:buChar char="•"/>
        <a:defRPr sz="3199" kern="1200">
          <a:solidFill>
            <a:schemeClr val="tx1"/>
          </a:solidFill>
          <a:latin typeface="+mn-lt"/>
          <a:ea typeface="+mn-ea"/>
          <a:cs typeface="+mn-cs"/>
        </a:defRPr>
      </a:lvl6pPr>
      <a:lvl7pPr marL="5280889" indent="-406222" algn="l" defTabSz="1624889" rtl="0" eaLnBrk="1" latinLnBrk="0" hangingPunct="1">
        <a:lnSpc>
          <a:spcPct val="90000"/>
        </a:lnSpc>
        <a:spcBef>
          <a:spcPts val="889"/>
        </a:spcBef>
        <a:buFont typeface="Arial" panose="020B0604020202020204" pitchFamily="34" charset="0"/>
        <a:buChar char="•"/>
        <a:defRPr sz="3199" kern="1200">
          <a:solidFill>
            <a:schemeClr val="tx1"/>
          </a:solidFill>
          <a:latin typeface="+mn-lt"/>
          <a:ea typeface="+mn-ea"/>
          <a:cs typeface="+mn-cs"/>
        </a:defRPr>
      </a:lvl7pPr>
      <a:lvl8pPr marL="6093333" indent="-406222" algn="l" defTabSz="1624889" rtl="0" eaLnBrk="1" latinLnBrk="0" hangingPunct="1">
        <a:lnSpc>
          <a:spcPct val="90000"/>
        </a:lnSpc>
        <a:spcBef>
          <a:spcPts val="889"/>
        </a:spcBef>
        <a:buFont typeface="Arial" panose="020B0604020202020204" pitchFamily="34" charset="0"/>
        <a:buChar char="•"/>
        <a:defRPr sz="3199" kern="1200">
          <a:solidFill>
            <a:schemeClr val="tx1"/>
          </a:solidFill>
          <a:latin typeface="+mn-lt"/>
          <a:ea typeface="+mn-ea"/>
          <a:cs typeface="+mn-cs"/>
        </a:defRPr>
      </a:lvl8pPr>
      <a:lvl9pPr marL="6905777" indent="-406222" algn="l" defTabSz="1624889" rtl="0" eaLnBrk="1" latinLnBrk="0" hangingPunct="1">
        <a:lnSpc>
          <a:spcPct val="90000"/>
        </a:lnSpc>
        <a:spcBef>
          <a:spcPts val="889"/>
        </a:spcBef>
        <a:buFont typeface="Arial" panose="020B0604020202020204" pitchFamily="34" charset="0"/>
        <a:buChar char="•"/>
        <a:defRPr sz="3199" kern="1200">
          <a:solidFill>
            <a:schemeClr val="tx1"/>
          </a:solidFill>
          <a:latin typeface="+mn-lt"/>
          <a:ea typeface="+mn-ea"/>
          <a:cs typeface="+mn-cs"/>
        </a:defRPr>
      </a:lvl9pPr>
    </p:bodyStyle>
    <p:otherStyle>
      <a:defPPr>
        <a:defRPr lang="nb-NO"/>
      </a:defPPr>
      <a:lvl1pPr marL="0" algn="l" defTabSz="1624889" rtl="0" eaLnBrk="1" latinLnBrk="0" hangingPunct="1">
        <a:defRPr sz="3199" kern="1200">
          <a:solidFill>
            <a:schemeClr val="tx1"/>
          </a:solidFill>
          <a:latin typeface="+mn-lt"/>
          <a:ea typeface="+mn-ea"/>
          <a:cs typeface="+mn-cs"/>
        </a:defRPr>
      </a:lvl1pPr>
      <a:lvl2pPr marL="812444" algn="l" defTabSz="1624889" rtl="0" eaLnBrk="1" latinLnBrk="0" hangingPunct="1">
        <a:defRPr sz="3199" kern="1200">
          <a:solidFill>
            <a:schemeClr val="tx1"/>
          </a:solidFill>
          <a:latin typeface="+mn-lt"/>
          <a:ea typeface="+mn-ea"/>
          <a:cs typeface="+mn-cs"/>
        </a:defRPr>
      </a:lvl2pPr>
      <a:lvl3pPr marL="1624889" algn="l" defTabSz="1624889" rtl="0" eaLnBrk="1" latinLnBrk="0" hangingPunct="1">
        <a:defRPr sz="3199" kern="1200">
          <a:solidFill>
            <a:schemeClr val="tx1"/>
          </a:solidFill>
          <a:latin typeface="+mn-lt"/>
          <a:ea typeface="+mn-ea"/>
          <a:cs typeface="+mn-cs"/>
        </a:defRPr>
      </a:lvl3pPr>
      <a:lvl4pPr marL="2437333" algn="l" defTabSz="1624889" rtl="0" eaLnBrk="1" latinLnBrk="0" hangingPunct="1">
        <a:defRPr sz="3199" kern="1200">
          <a:solidFill>
            <a:schemeClr val="tx1"/>
          </a:solidFill>
          <a:latin typeface="+mn-lt"/>
          <a:ea typeface="+mn-ea"/>
          <a:cs typeface="+mn-cs"/>
        </a:defRPr>
      </a:lvl4pPr>
      <a:lvl5pPr marL="3249778" algn="l" defTabSz="1624889" rtl="0" eaLnBrk="1" latinLnBrk="0" hangingPunct="1">
        <a:defRPr sz="3199" kern="1200">
          <a:solidFill>
            <a:schemeClr val="tx1"/>
          </a:solidFill>
          <a:latin typeface="+mn-lt"/>
          <a:ea typeface="+mn-ea"/>
          <a:cs typeface="+mn-cs"/>
        </a:defRPr>
      </a:lvl5pPr>
      <a:lvl6pPr marL="4062222" algn="l" defTabSz="1624889" rtl="0" eaLnBrk="1" latinLnBrk="0" hangingPunct="1">
        <a:defRPr sz="3199" kern="1200">
          <a:solidFill>
            <a:schemeClr val="tx1"/>
          </a:solidFill>
          <a:latin typeface="+mn-lt"/>
          <a:ea typeface="+mn-ea"/>
          <a:cs typeface="+mn-cs"/>
        </a:defRPr>
      </a:lvl6pPr>
      <a:lvl7pPr marL="4874666" algn="l" defTabSz="1624889" rtl="0" eaLnBrk="1" latinLnBrk="0" hangingPunct="1">
        <a:defRPr sz="3199" kern="1200">
          <a:solidFill>
            <a:schemeClr val="tx1"/>
          </a:solidFill>
          <a:latin typeface="+mn-lt"/>
          <a:ea typeface="+mn-ea"/>
          <a:cs typeface="+mn-cs"/>
        </a:defRPr>
      </a:lvl7pPr>
      <a:lvl8pPr marL="5687111" algn="l" defTabSz="1624889" rtl="0" eaLnBrk="1" latinLnBrk="0" hangingPunct="1">
        <a:defRPr sz="3199" kern="1200">
          <a:solidFill>
            <a:schemeClr val="tx1"/>
          </a:solidFill>
          <a:latin typeface="+mn-lt"/>
          <a:ea typeface="+mn-ea"/>
          <a:cs typeface="+mn-cs"/>
        </a:defRPr>
      </a:lvl8pPr>
      <a:lvl9pPr marL="6499555" algn="l" defTabSz="1624889" rtl="0" eaLnBrk="1" latinLnBrk="0" hangingPunct="1">
        <a:defRPr sz="31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B821090-0C49-4587-8B20-A0AC12F18374}"/>
              </a:ext>
            </a:extLst>
          </p:cNvPr>
          <p:cNvSpPr>
            <a:spLocks noGrp="1"/>
          </p:cNvSpPr>
          <p:nvPr>
            <p:ph type="pic" sz="quarter" idx="10"/>
          </p:nvPr>
        </p:nvSpPr>
        <p:spPr/>
        <p:txBody>
          <a:bodyPr/>
          <a:lstStyle/>
          <a:p>
            <a:endParaRPr lang="nb-NO" dirty="0"/>
          </a:p>
        </p:txBody>
      </p:sp>
      <p:sp>
        <p:nvSpPr>
          <p:cNvPr id="5" name="Text Placeholder 4">
            <a:extLst>
              <a:ext uri="{FF2B5EF4-FFF2-40B4-BE49-F238E27FC236}">
                <a16:creationId xmlns:a16="http://schemas.microsoft.com/office/drawing/2014/main" id="{EF387CA9-E15E-4885-B91A-807F02971A6C}"/>
              </a:ext>
            </a:extLst>
          </p:cNvPr>
          <p:cNvSpPr>
            <a:spLocks noGrp="1"/>
          </p:cNvSpPr>
          <p:nvPr>
            <p:ph type="body" sz="quarter" idx="11"/>
          </p:nvPr>
        </p:nvSpPr>
        <p:spPr/>
        <p:txBody>
          <a:bodyPr/>
          <a:lstStyle/>
          <a:p>
            <a:endParaRPr lang="nb-NO" dirty="0"/>
          </a:p>
        </p:txBody>
      </p:sp>
      <p:sp>
        <p:nvSpPr>
          <p:cNvPr id="2" name="Title 1">
            <a:extLst>
              <a:ext uri="{FF2B5EF4-FFF2-40B4-BE49-F238E27FC236}">
                <a16:creationId xmlns:a16="http://schemas.microsoft.com/office/drawing/2014/main" id="{DE2F5926-1007-4995-967C-F02ED724499B}"/>
              </a:ext>
            </a:extLst>
          </p:cNvPr>
          <p:cNvSpPr>
            <a:spLocks noGrp="1"/>
          </p:cNvSpPr>
          <p:nvPr>
            <p:ph type="ctrTitle"/>
          </p:nvPr>
        </p:nvSpPr>
        <p:spPr/>
        <p:txBody>
          <a:bodyPr>
            <a:normAutofit/>
          </a:bodyPr>
          <a:lstStyle/>
          <a:p>
            <a:r>
              <a:rPr lang="nb-NO" sz="5400" dirty="0"/>
              <a:t>Bruk av Excel tilstandsregistreringsfil</a:t>
            </a:r>
          </a:p>
        </p:txBody>
      </p:sp>
      <p:sp>
        <p:nvSpPr>
          <p:cNvPr id="3" name="Subtitle 2">
            <a:extLst>
              <a:ext uri="{FF2B5EF4-FFF2-40B4-BE49-F238E27FC236}">
                <a16:creationId xmlns:a16="http://schemas.microsoft.com/office/drawing/2014/main" id="{DF82C179-AB9A-4649-A6DE-AA1A5B6D0401}"/>
              </a:ext>
            </a:extLst>
          </p:cNvPr>
          <p:cNvSpPr>
            <a:spLocks noGrp="1"/>
          </p:cNvSpPr>
          <p:nvPr>
            <p:ph type="subTitle" idx="1"/>
          </p:nvPr>
        </p:nvSpPr>
        <p:spPr/>
        <p:txBody>
          <a:bodyPr/>
          <a:lstStyle/>
          <a:p>
            <a:r>
              <a:rPr lang="nb-NO" dirty="0"/>
              <a:t>Fagansvarlig vedlikeholdsplanlegging, Lars-Arne Biedilæ</a:t>
            </a:r>
          </a:p>
          <a:p>
            <a:r>
              <a:rPr lang="nb-NO" dirty="0"/>
              <a:t>Utgave 29.01.2026</a:t>
            </a:r>
          </a:p>
        </p:txBody>
      </p:sp>
    </p:spTree>
    <p:extLst>
      <p:ext uri="{BB962C8B-B14F-4D97-AF65-F5344CB8AC3E}">
        <p14:creationId xmlns:p14="http://schemas.microsoft.com/office/powerpoint/2010/main" val="3620194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Bilde 35">
            <a:extLst>
              <a:ext uri="{FF2B5EF4-FFF2-40B4-BE49-F238E27FC236}">
                <a16:creationId xmlns:a16="http://schemas.microsoft.com/office/drawing/2014/main" id="{298084B0-DE37-B1FD-8AA9-9520816845A6}"/>
              </a:ext>
            </a:extLst>
          </p:cNvPr>
          <p:cNvPicPr>
            <a:picLocks noChangeAspect="1"/>
          </p:cNvPicPr>
          <p:nvPr/>
        </p:nvPicPr>
        <p:blipFill>
          <a:blip r:embed="rId2"/>
          <a:stretch>
            <a:fillRect/>
          </a:stretch>
        </p:blipFill>
        <p:spPr>
          <a:xfrm>
            <a:off x="304661" y="1922954"/>
            <a:ext cx="5723116" cy="3010161"/>
          </a:xfrm>
          <a:prstGeom prst="rect">
            <a:avLst/>
          </a:prstGeom>
        </p:spPr>
      </p:pic>
      <p:pic>
        <p:nvPicPr>
          <p:cNvPr id="16" name="Bilde 15">
            <a:extLst>
              <a:ext uri="{FF2B5EF4-FFF2-40B4-BE49-F238E27FC236}">
                <a16:creationId xmlns:a16="http://schemas.microsoft.com/office/drawing/2014/main" id="{B8F8AFE4-31B9-6DD2-6A6C-165039EEC062}"/>
              </a:ext>
            </a:extLst>
          </p:cNvPr>
          <p:cNvPicPr>
            <a:picLocks noChangeAspect="1"/>
          </p:cNvPicPr>
          <p:nvPr/>
        </p:nvPicPr>
        <p:blipFill>
          <a:blip r:embed="rId3"/>
          <a:stretch>
            <a:fillRect/>
          </a:stretch>
        </p:blipFill>
        <p:spPr>
          <a:xfrm>
            <a:off x="10181762" y="8765303"/>
            <a:ext cx="7532854" cy="2943874"/>
          </a:xfrm>
          <a:prstGeom prst="rect">
            <a:avLst/>
          </a:prstGeom>
          <a:ln>
            <a:solidFill>
              <a:schemeClr val="tx1">
                <a:lumMod val="50000"/>
              </a:schemeClr>
            </a:solidFill>
          </a:ln>
        </p:spPr>
      </p:pic>
      <p:pic>
        <p:nvPicPr>
          <p:cNvPr id="8" name="Bilde 7">
            <a:extLst>
              <a:ext uri="{FF2B5EF4-FFF2-40B4-BE49-F238E27FC236}">
                <a16:creationId xmlns:a16="http://schemas.microsoft.com/office/drawing/2014/main" id="{97157074-D389-66BB-8FE3-99B05FFE91CA}"/>
              </a:ext>
            </a:extLst>
          </p:cNvPr>
          <p:cNvPicPr>
            <a:picLocks noChangeAspect="1"/>
          </p:cNvPicPr>
          <p:nvPr/>
        </p:nvPicPr>
        <p:blipFill>
          <a:blip r:embed="rId4"/>
          <a:stretch>
            <a:fillRect/>
          </a:stretch>
        </p:blipFill>
        <p:spPr>
          <a:xfrm>
            <a:off x="6319498" y="1368286"/>
            <a:ext cx="14337640" cy="6590067"/>
          </a:xfrm>
          <a:prstGeom prst="rect">
            <a:avLst/>
          </a:prstGeom>
        </p:spPr>
      </p:pic>
      <p:sp>
        <p:nvSpPr>
          <p:cNvPr id="9" name="Rektangel 8">
            <a:extLst>
              <a:ext uri="{FF2B5EF4-FFF2-40B4-BE49-F238E27FC236}">
                <a16:creationId xmlns:a16="http://schemas.microsoft.com/office/drawing/2014/main" id="{9B9E5CBC-BB23-CF2A-1274-EF042975556C}"/>
              </a:ext>
            </a:extLst>
          </p:cNvPr>
          <p:cNvSpPr/>
          <p:nvPr/>
        </p:nvSpPr>
        <p:spPr>
          <a:xfrm>
            <a:off x="516992" y="2027183"/>
            <a:ext cx="5510785" cy="236751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Rektangel 10">
            <a:extLst>
              <a:ext uri="{FF2B5EF4-FFF2-40B4-BE49-F238E27FC236}">
                <a16:creationId xmlns:a16="http://schemas.microsoft.com/office/drawing/2014/main" id="{E2EDE72B-D01A-3B65-6411-36209B217DAE}"/>
              </a:ext>
            </a:extLst>
          </p:cNvPr>
          <p:cNvSpPr/>
          <p:nvPr/>
        </p:nvSpPr>
        <p:spPr>
          <a:xfrm>
            <a:off x="11067836" y="9569034"/>
            <a:ext cx="5940313" cy="114651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ktangel 11">
            <a:extLst>
              <a:ext uri="{FF2B5EF4-FFF2-40B4-BE49-F238E27FC236}">
                <a16:creationId xmlns:a16="http://schemas.microsoft.com/office/drawing/2014/main" id="{0A1043C6-62D8-8871-BE9B-23DA268674A9}"/>
              </a:ext>
            </a:extLst>
          </p:cNvPr>
          <p:cNvSpPr/>
          <p:nvPr/>
        </p:nvSpPr>
        <p:spPr>
          <a:xfrm>
            <a:off x="10379782" y="9877813"/>
            <a:ext cx="490034" cy="61912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ktangel 12">
            <a:extLst>
              <a:ext uri="{FF2B5EF4-FFF2-40B4-BE49-F238E27FC236}">
                <a16:creationId xmlns:a16="http://schemas.microsoft.com/office/drawing/2014/main" id="{BFFAEE61-9CF6-AC1D-39DD-74C37F7BDCC0}"/>
              </a:ext>
            </a:extLst>
          </p:cNvPr>
          <p:cNvSpPr/>
          <p:nvPr/>
        </p:nvSpPr>
        <p:spPr>
          <a:xfrm>
            <a:off x="17060826" y="9964859"/>
            <a:ext cx="335775" cy="60173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4" name="Rett pilkobling 13">
            <a:extLst>
              <a:ext uri="{FF2B5EF4-FFF2-40B4-BE49-F238E27FC236}">
                <a16:creationId xmlns:a16="http://schemas.microsoft.com/office/drawing/2014/main" id="{6440ABE6-E408-1E89-BC20-9BE682CEA3E0}"/>
              </a:ext>
            </a:extLst>
          </p:cNvPr>
          <p:cNvCxnSpPr>
            <a:cxnSpLocks/>
          </p:cNvCxnSpPr>
          <p:nvPr/>
        </p:nvCxnSpPr>
        <p:spPr>
          <a:xfrm>
            <a:off x="6121101" y="3700631"/>
            <a:ext cx="6024283" cy="1559858"/>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20" name="Rett pilkobling 19">
            <a:extLst>
              <a:ext uri="{FF2B5EF4-FFF2-40B4-BE49-F238E27FC236}">
                <a16:creationId xmlns:a16="http://schemas.microsoft.com/office/drawing/2014/main" id="{7B1DE437-ACB3-E0DA-48D3-A76D47DCA6F6}"/>
              </a:ext>
            </a:extLst>
          </p:cNvPr>
          <p:cNvCxnSpPr>
            <a:cxnSpLocks/>
          </p:cNvCxnSpPr>
          <p:nvPr/>
        </p:nvCxnSpPr>
        <p:spPr>
          <a:xfrm>
            <a:off x="6226174" y="3150462"/>
            <a:ext cx="6289630" cy="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24" name="Rett pilkobling 23">
            <a:extLst>
              <a:ext uri="{FF2B5EF4-FFF2-40B4-BE49-F238E27FC236}">
                <a16:creationId xmlns:a16="http://schemas.microsoft.com/office/drawing/2014/main" id="{13A84606-475B-C6B5-5133-8FD6D979894C}"/>
              </a:ext>
            </a:extLst>
          </p:cNvPr>
          <p:cNvCxnSpPr>
            <a:cxnSpLocks/>
          </p:cNvCxnSpPr>
          <p:nvPr/>
        </p:nvCxnSpPr>
        <p:spPr>
          <a:xfrm flipV="1">
            <a:off x="16554248" y="3568389"/>
            <a:ext cx="0" cy="5820938"/>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27" name="Rett pilkobling 26">
            <a:extLst>
              <a:ext uri="{FF2B5EF4-FFF2-40B4-BE49-F238E27FC236}">
                <a16:creationId xmlns:a16="http://schemas.microsoft.com/office/drawing/2014/main" id="{349C1C51-E356-0422-53DC-E5DBEB53F572}"/>
              </a:ext>
            </a:extLst>
          </p:cNvPr>
          <p:cNvCxnSpPr>
            <a:cxnSpLocks/>
          </p:cNvCxnSpPr>
          <p:nvPr/>
        </p:nvCxnSpPr>
        <p:spPr>
          <a:xfrm flipH="1" flipV="1">
            <a:off x="6723529" y="4507454"/>
            <a:ext cx="3815882" cy="530150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30" name="Rett pilkobling 29">
            <a:extLst>
              <a:ext uri="{FF2B5EF4-FFF2-40B4-BE49-F238E27FC236}">
                <a16:creationId xmlns:a16="http://schemas.microsoft.com/office/drawing/2014/main" id="{28700B8C-587A-45B4-7C66-5908AFD95865}"/>
              </a:ext>
            </a:extLst>
          </p:cNvPr>
          <p:cNvCxnSpPr>
            <a:cxnSpLocks/>
          </p:cNvCxnSpPr>
          <p:nvPr/>
        </p:nvCxnSpPr>
        <p:spPr>
          <a:xfrm flipV="1">
            <a:off x="17396601" y="3955848"/>
            <a:ext cx="1795041" cy="5921965"/>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pic>
        <p:nvPicPr>
          <p:cNvPr id="4" name="Bilde 3">
            <a:extLst>
              <a:ext uri="{FF2B5EF4-FFF2-40B4-BE49-F238E27FC236}">
                <a16:creationId xmlns:a16="http://schemas.microsoft.com/office/drawing/2014/main" id="{430E84E0-00A2-B219-B2A7-7AAFEC662DAF}"/>
              </a:ext>
            </a:extLst>
          </p:cNvPr>
          <p:cNvPicPr>
            <a:picLocks noChangeAspect="1"/>
          </p:cNvPicPr>
          <p:nvPr/>
        </p:nvPicPr>
        <p:blipFill>
          <a:blip r:embed="rId5"/>
          <a:stretch>
            <a:fillRect/>
          </a:stretch>
        </p:blipFill>
        <p:spPr>
          <a:xfrm>
            <a:off x="282797" y="9313567"/>
            <a:ext cx="9580950" cy="2192466"/>
          </a:xfrm>
          <a:prstGeom prst="rect">
            <a:avLst/>
          </a:prstGeom>
          <a:effectLst>
            <a:outerShdw blurRad="50800" dist="38100" dir="2700000" algn="tl" rotWithShape="0">
              <a:prstClr val="black"/>
            </a:outerShdw>
          </a:effectLst>
        </p:spPr>
      </p:pic>
      <p:sp>
        <p:nvSpPr>
          <p:cNvPr id="3" name="Tittel 2">
            <a:extLst>
              <a:ext uri="{FF2B5EF4-FFF2-40B4-BE49-F238E27FC236}">
                <a16:creationId xmlns:a16="http://schemas.microsoft.com/office/drawing/2014/main" id="{E06B45FC-5B0E-6E96-8C64-7896145FAE49}"/>
              </a:ext>
            </a:extLst>
          </p:cNvPr>
          <p:cNvSpPr>
            <a:spLocks noGrp="1"/>
          </p:cNvSpPr>
          <p:nvPr>
            <p:ph type="title"/>
          </p:nvPr>
        </p:nvSpPr>
        <p:spPr>
          <a:xfrm>
            <a:off x="1944242" y="457200"/>
            <a:ext cx="17822228" cy="1031562"/>
          </a:xfrm>
        </p:spPr>
        <p:txBody>
          <a:bodyPr>
            <a:normAutofit fontScale="90000"/>
          </a:bodyPr>
          <a:lstStyle/>
          <a:p>
            <a:r>
              <a:rPr lang="nb-NO" dirty="0"/>
              <a:t>9. Lim inn eller skriv tilstand- og tiltaksbeskrivelse</a:t>
            </a:r>
          </a:p>
        </p:txBody>
      </p:sp>
    </p:spTree>
    <p:extLst>
      <p:ext uri="{BB962C8B-B14F-4D97-AF65-F5344CB8AC3E}">
        <p14:creationId xmlns:p14="http://schemas.microsoft.com/office/powerpoint/2010/main" val="4225228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05E9DD4-D197-9713-8AA3-05F5692DBD07}"/>
              </a:ext>
            </a:extLst>
          </p:cNvPr>
          <p:cNvSpPr>
            <a:spLocks noGrp="1"/>
          </p:cNvSpPr>
          <p:nvPr>
            <p:ph type="title"/>
          </p:nvPr>
        </p:nvSpPr>
        <p:spPr>
          <a:xfrm>
            <a:off x="1944242" y="457200"/>
            <a:ext cx="17822228" cy="1117600"/>
          </a:xfrm>
        </p:spPr>
        <p:txBody>
          <a:bodyPr/>
          <a:lstStyle/>
          <a:p>
            <a:r>
              <a:rPr lang="nb-NO" dirty="0"/>
              <a:t>10. Hjemmel, TG, KG og KT</a:t>
            </a:r>
          </a:p>
        </p:txBody>
      </p:sp>
      <p:graphicFrame>
        <p:nvGraphicFramePr>
          <p:cNvPr id="3" name="Tabell 2">
            <a:extLst>
              <a:ext uri="{FF2B5EF4-FFF2-40B4-BE49-F238E27FC236}">
                <a16:creationId xmlns:a16="http://schemas.microsoft.com/office/drawing/2014/main" id="{B54450A0-947C-B9A9-2B41-3DC95F7CDBE8}"/>
              </a:ext>
            </a:extLst>
          </p:cNvPr>
          <p:cNvGraphicFramePr>
            <a:graphicFrameLocks noGrp="1"/>
          </p:cNvGraphicFramePr>
          <p:nvPr>
            <p:extLst>
              <p:ext uri="{D42A27DB-BD31-4B8C-83A1-F6EECF244321}">
                <p14:modId xmlns:p14="http://schemas.microsoft.com/office/powerpoint/2010/main" val="37749598"/>
              </p:ext>
            </p:extLst>
          </p:nvPr>
        </p:nvGraphicFramePr>
        <p:xfrm>
          <a:off x="1944242" y="4471836"/>
          <a:ext cx="12381148" cy="1828800"/>
        </p:xfrm>
        <a:graphic>
          <a:graphicData uri="http://schemas.openxmlformats.org/drawingml/2006/table">
            <a:tbl>
              <a:tblPr/>
              <a:tblGrid>
                <a:gridCol w="3122848">
                  <a:extLst>
                    <a:ext uri="{9D8B030D-6E8A-4147-A177-3AD203B41FA5}">
                      <a16:colId xmlns:a16="http://schemas.microsoft.com/office/drawing/2014/main" val="3898287739"/>
                    </a:ext>
                  </a:extLst>
                </a:gridCol>
                <a:gridCol w="9258300">
                  <a:extLst>
                    <a:ext uri="{9D8B030D-6E8A-4147-A177-3AD203B41FA5}">
                      <a16:colId xmlns:a16="http://schemas.microsoft.com/office/drawing/2014/main" val="3361585187"/>
                    </a:ext>
                  </a:extLst>
                </a:gridCol>
              </a:tblGrid>
              <a:tr h="161925">
                <a:tc>
                  <a:txBody>
                    <a:bodyPr/>
                    <a:lstStyle/>
                    <a:p>
                      <a:pPr>
                        <a:buNone/>
                      </a:pPr>
                      <a:r>
                        <a:rPr lang="nb-NO" sz="1400" dirty="0">
                          <a:solidFill>
                            <a:srgbClr val="FFFFFF"/>
                          </a:solidFill>
                          <a:effectLst/>
                          <a:latin typeface="Calibri" panose="020F0502020204030204" pitchFamily="34" charset="0"/>
                          <a:cs typeface="Calibri" panose="020F0502020204030204" pitchFamily="34" charset="0"/>
                        </a:rPr>
                        <a:t>Benevnelse på tilstandsgrad, TG</a:t>
                      </a: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tc>
                  <a:txBody>
                    <a:bodyPr/>
                    <a:lstStyle/>
                    <a:p>
                      <a:pPr>
                        <a:buNone/>
                      </a:pPr>
                      <a:r>
                        <a:rPr lang="nb-NO" sz="1400" dirty="0">
                          <a:solidFill>
                            <a:srgbClr val="FFFFFF"/>
                          </a:solidFill>
                          <a:effectLst/>
                          <a:latin typeface="Calibri" panose="020F0502020204030204" pitchFamily="34" charset="0"/>
                          <a:cs typeface="Calibri" panose="020F0502020204030204" pitchFamily="34" charset="0"/>
                        </a:rPr>
                        <a:t>Tilstand </a:t>
                      </a:r>
                      <a:r>
                        <a:rPr lang="nb-NO" sz="1400" dirty="0" err="1">
                          <a:solidFill>
                            <a:srgbClr val="FFFFFF"/>
                          </a:solidFill>
                          <a:effectLst/>
                          <a:latin typeface="Calibri" panose="020F0502020204030204" pitchFamily="34" charset="0"/>
                          <a:cs typeface="Calibri" panose="020F0502020204030204" pitchFamily="34" charset="0"/>
                        </a:rPr>
                        <a:t>ift</a:t>
                      </a:r>
                      <a:r>
                        <a:rPr lang="nb-NO" sz="1400" dirty="0">
                          <a:solidFill>
                            <a:srgbClr val="FFFFFF"/>
                          </a:solidFill>
                          <a:effectLst/>
                          <a:latin typeface="Calibri" panose="020F0502020204030204" pitchFamily="34" charset="0"/>
                          <a:cs typeface="Calibri" panose="020F0502020204030204" pitchFamily="34" charset="0"/>
                        </a:rPr>
                        <a:t> referanseavvik (TG 0)</a:t>
                      </a: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extLst>
                  <a:ext uri="{0D108BD9-81ED-4DB2-BD59-A6C34878D82A}">
                    <a16:rowId xmlns:a16="http://schemas.microsoft.com/office/drawing/2014/main" val="3599394430"/>
                  </a:ext>
                </a:extLst>
              </a:tr>
              <a:tr h="161925">
                <a:tc>
                  <a:txBody>
                    <a:bodyPr/>
                    <a:lstStyle/>
                    <a:p>
                      <a:pPr>
                        <a:buNone/>
                      </a:pPr>
                      <a:r>
                        <a:rPr lang="nb-NO" sz="1400" dirty="0">
                          <a:effectLst/>
                          <a:latin typeface="Calibri" panose="020F0502020204030204" pitchFamily="34" charset="0"/>
                          <a:cs typeface="Calibri" panose="020F0502020204030204" pitchFamily="34" charset="0"/>
                        </a:rPr>
                        <a:t>TG 0</a:t>
                      </a:r>
                    </a:p>
                  </a:txBody>
                  <a:tcPr anchor="ctr">
                    <a:lnL>
                      <a:noFill/>
                    </a:lnL>
                    <a:lnR>
                      <a:noFill/>
                    </a:lnR>
                    <a:lnT>
                      <a:noFill/>
                    </a:lnT>
                    <a:lnB>
                      <a:noFill/>
                    </a:lnB>
                    <a:solidFill>
                      <a:srgbClr val="FFFFFF"/>
                    </a:solidFill>
                  </a:tcPr>
                </a:tc>
                <a:tc>
                  <a:txBody>
                    <a:bodyPr/>
                    <a:lstStyle/>
                    <a:p>
                      <a:pPr>
                        <a:buNone/>
                      </a:pPr>
                      <a:r>
                        <a:rPr lang="nb-NO" sz="1400">
                          <a:effectLst/>
                          <a:latin typeface="Calibri" panose="020F0502020204030204" pitchFamily="34" charset="0"/>
                          <a:cs typeface="Calibri" panose="020F0502020204030204" pitchFamily="34" charset="0"/>
                        </a:rPr>
                        <a:t>Ingen avvik</a:t>
                      </a:r>
                    </a:p>
                  </a:txBody>
                  <a:tcPr anchor="ctr">
                    <a:lnL>
                      <a:noFill/>
                    </a:lnL>
                    <a:lnR>
                      <a:noFill/>
                    </a:lnR>
                    <a:lnT>
                      <a:noFill/>
                    </a:lnT>
                    <a:lnB>
                      <a:noFill/>
                    </a:lnB>
                    <a:solidFill>
                      <a:srgbClr val="FFFFFF"/>
                    </a:solidFill>
                  </a:tcPr>
                </a:tc>
                <a:extLst>
                  <a:ext uri="{0D108BD9-81ED-4DB2-BD59-A6C34878D82A}">
                    <a16:rowId xmlns:a16="http://schemas.microsoft.com/office/drawing/2014/main" val="3035534501"/>
                  </a:ext>
                </a:extLst>
              </a:tr>
              <a:tr h="161925">
                <a:tc>
                  <a:txBody>
                    <a:bodyPr/>
                    <a:lstStyle/>
                    <a:p>
                      <a:pPr>
                        <a:buNone/>
                      </a:pPr>
                      <a:r>
                        <a:rPr lang="nb-NO" sz="1400">
                          <a:effectLst/>
                          <a:latin typeface="Calibri" panose="020F0502020204030204" pitchFamily="34" charset="0"/>
                          <a:cs typeface="Calibri" panose="020F0502020204030204" pitchFamily="34" charset="0"/>
                        </a:rPr>
                        <a:t>TG 1</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Mindre eller moderate avvik</a:t>
                      </a:r>
                    </a:p>
                  </a:txBody>
                  <a:tcPr anchor="ctr">
                    <a:lnL>
                      <a:noFill/>
                    </a:lnL>
                    <a:lnR>
                      <a:noFill/>
                    </a:lnR>
                    <a:lnT>
                      <a:noFill/>
                    </a:lnT>
                    <a:lnB>
                      <a:noFill/>
                    </a:lnB>
                    <a:solidFill>
                      <a:srgbClr val="FFFFFF"/>
                    </a:solidFill>
                  </a:tcPr>
                </a:tc>
                <a:extLst>
                  <a:ext uri="{0D108BD9-81ED-4DB2-BD59-A6C34878D82A}">
                    <a16:rowId xmlns:a16="http://schemas.microsoft.com/office/drawing/2014/main" val="2072481356"/>
                  </a:ext>
                </a:extLst>
              </a:tr>
              <a:tr h="161925">
                <a:tc>
                  <a:txBody>
                    <a:bodyPr/>
                    <a:lstStyle/>
                    <a:p>
                      <a:pPr>
                        <a:buNone/>
                      </a:pPr>
                      <a:r>
                        <a:rPr lang="nb-NO" sz="1400">
                          <a:effectLst/>
                          <a:latin typeface="Calibri" panose="020F0502020204030204" pitchFamily="34" charset="0"/>
                          <a:cs typeface="Calibri" panose="020F0502020204030204" pitchFamily="34" charset="0"/>
                        </a:rPr>
                        <a:t>TG 2</a:t>
                      </a:r>
                    </a:p>
                  </a:txBody>
                  <a:tcPr anchor="ctr">
                    <a:lnL>
                      <a:noFill/>
                    </a:lnL>
                    <a:lnR>
                      <a:noFill/>
                    </a:lnR>
                    <a:lnT>
                      <a:noFill/>
                    </a:lnT>
                    <a:lnB>
                      <a:noFill/>
                    </a:lnB>
                    <a:solidFill>
                      <a:srgbClr val="FFFFFF"/>
                    </a:solidFill>
                  </a:tcPr>
                </a:tc>
                <a:tc>
                  <a:txBody>
                    <a:bodyPr/>
                    <a:lstStyle/>
                    <a:p>
                      <a:pPr>
                        <a:buNone/>
                      </a:pPr>
                      <a:r>
                        <a:rPr lang="nb-NO" sz="1400">
                          <a:effectLst/>
                          <a:latin typeface="Calibri" panose="020F0502020204030204" pitchFamily="34" charset="0"/>
                          <a:cs typeface="Calibri" panose="020F0502020204030204" pitchFamily="34" charset="0"/>
                        </a:rPr>
                        <a:t>Vesentlig avvik</a:t>
                      </a:r>
                    </a:p>
                  </a:txBody>
                  <a:tcPr anchor="ctr">
                    <a:lnL>
                      <a:noFill/>
                    </a:lnL>
                    <a:lnR>
                      <a:noFill/>
                    </a:lnR>
                    <a:lnT>
                      <a:noFill/>
                    </a:lnT>
                    <a:lnB>
                      <a:noFill/>
                    </a:lnB>
                    <a:solidFill>
                      <a:srgbClr val="FFFFFF"/>
                    </a:solidFill>
                  </a:tcPr>
                </a:tc>
                <a:extLst>
                  <a:ext uri="{0D108BD9-81ED-4DB2-BD59-A6C34878D82A}">
                    <a16:rowId xmlns:a16="http://schemas.microsoft.com/office/drawing/2014/main" val="1984923202"/>
                  </a:ext>
                </a:extLst>
              </a:tr>
              <a:tr h="161925">
                <a:tc>
                  <a:txBody>
                    <a:bodyPr/>
                    <a:lstStyle/>
                    <a:p>
                      <a:pPr>
                        <a:buNone/>
                      </a:pPr>
                      <a:r>
                        <a:rPr lang="nb-NO" sz="1400">
                          <a:effectLst/>
                          <a:latin typeface="Calibri" panose="020F0502020204030204" pitchFamily="34" charset="0"/>
                          <a:cs typeface="Calibri" panose="020F0502020204030204" pitchFamily="34" charset="0"/>
                        </a:rPr>
                        <a:t>TG 3</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Stort eller alvorlig avvik</a:t>
                      </a:r>
                    </a:p>
                  </a:txBody>
                  <a:tcPr anchor="ctr">
                    <a:lnL>
                      <a:noFill/>
                    </a:lnL>
                    <a:lnR>
                      <a:noFill/>
                    </a:lnR>
                    <a:lnT>
                      <a:noFill/>
                    </a:lnT>
                    <a:lnB>
                      <a:noFill/>
                    </a:lnB>
                    <a:solidFill>
                      <a:srgbClr val="FFFFFF"/>
                    </a:solidFill>
                  </a:tcPr>
                </a:tc>
                <a:extLst>
                  <a:ext uri="{0D108BD9-81ED-4DB2-BD59-A6C34878D82A}">
                    <a16:rowId xmlns:a16="http://schemas.microsoft.com/office/drawing/2014/main" val="2245157598"/>
                  </a:ext>
                </a:extLst>
              </a:tr>
              <a:tr h="161925">
                <a:tc>
                  <a:txBody>
                    <a:bodyPr/>
                    <a:lstStyle/>
                    <a:p>
                      <a:pPr>
                        <a:buNone/>
                      </a:pPr>
                      <a:r>
                        <a:rPr lang="nb-NO" sz="1400" dirty="0">
                          <a:effectLst/>
                          <a:latin typeface="Calibri" panose="020F0502020204030204" pitchFamily="34" charset="0"/>
                          <a:cs typeface="Calibri" panose="020F0502020204030204" pitchFamily="34" charset="0"/>
                        </a:rPr>
                        <a:t>TGIU</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Ikke undersøkt</a:t>
                      </a:r>
                    </a:p>
                  </a:txBody>
                  <a:tcPr anchor="ctr">
                    <a:lnL>
                      <a:noFill/>
                    </a:lnL>
                    <a:lnR>
                      <a:noFill/>
                    </a:lnR>
                    <a:lnT>
                      <a:noFill/>
                    </a:lnT>
                    <a:lnB>
                      <a:noFill/>
                    </a:lnB>
                    <a:solidFill>
                      <a:srgbClr val="FFFFFF"/>
                    </a:solidFill>
                  </a:tcPr>
                </a:tc>
                <a:extLst>
                  <a:ext uri="{0D108BD9-81ED-4DB2-BD59-A6C34878D82A}">
                    <a16:rowId xmlns:a16="http://schemas.microsoft.com/office/drawing/2014/main" val="1033614416"/>
                  </a:ext>
                </a:extLst>
              </a:tr>
            </a:tbl>
          </a:graphicData>
        </a:graphic>
      </p:graphicFrame>
      <p:graphicFrame>
        <p:nvGraphicFramePr>
          <p:cNvPr id="4" name="Tabell 3">
            <a:extLst>
              <a:ext uri="{FF2B5EF4-FFF2-40B4-BE49-F238E27FC236}">
                <a16:creationId xmlns:a16="http://schemas.microsoft.com/office/drawing/2014/main" id="{0F3544E7-A1A8-10D0-DF54-3CCBE091298B}"/>
              </a:ext>
            </a:extLst>
          </p:cNvPr>
          <p:cNvGraphicFramePr>
            <a:graphicFrameLocks noGrp="1"/>
          </p:cNvGraphicFramePr>
          <p:nvPr>
            <p:extLst>
              <p:ext uri="{D42A27DB-BD31-4B8C-83A1-F6EECF244321}">
                <p14:modId xmlns:p14="http://schemas.microsoft.com/office/powerpoint/2010/main" val="461455607"/>
              </p:ext>
            </p:extLst>
          </p:nvPr>
        </p:nvGraphicFramePr>
        <p:xfrm>
          <a:off x="1944242" y="6939814"/>
          <a:ext cx="12381148" cy="1524000"/>
        </p:xfrm>
        <a:graphic>
          <a:graphicData uri="http://schemas.openxmlformats.org/drawingml/2006/table">
            <a:tbl>
              <a:tblPr/>
              <a:tblGrid>
                <a:gridCol w="3173648">
                  <a:extLst>
                    <a:ext uri="{9D8B030D-6E8A-4147-A177-3AD203B41FA5}">
                      <a16:colId xmlns:a16="http://schemas.microsoft.com/office/drawing/2014/main" val="3067847439"/>
                    </a:ext>
                  </a:extLst>
                </a:gridCol>
                <a:gridCol w="9207500">
                  <a:extLst>
                    <a:ext uri="{9D8B030D-6E8A-4147-A177-3AD203B41FA5}">
                      <a16:colId xmlns:a16="http://schemas.microsoft.com/office/drawing/2014/main" val="4157203596"/>
                    </a:ext>
                  </a:extLst>
                </a:gridCol>
              </a:tblGrid>
              <a:tr h="161925">
                <a:tc>
                  <a:txBody>
                    <a:bodyPr/>
                    <a:lstStyle/>
                    <a:p>
                      <a:pPr>
                        <a:buNone/>
                      </a:pPr>
                      <a:r>
                        <a:rPr lang="nb-NO" sz="1400" dirty="0">
                          <a:solidFill>
                            <a:srgbClr val="FFFFFF"/>
                          </a:solidFill>
                          <a:effectLst/>
                          <a:latin typeface="Calibri" panose="020F0502020204030204" pitchFamily="34" charset="0"/>
                          <a:cs typeface="Calibri" panose="020F0502020204030204" pitchFamily="34" charset="0"/>
                        </a:rPr>
                        <a:t>Benevnelse på konsekvensgrad, KG</a:t>
                      </a: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tc>
                  <a:txBody>
                    <a:bodyPr/>
                    <a:lstStyle/>
                    <a:p>
                      <a:pPr>
                        <a:buNone/>
                      </a:pPr>
                      <a:r>
                        <a:rPr lang="nb-NO" sz="1400">
                          <a:solidFill>
                            <a:srgbClr val="FFFFFF"/>
                          </a:solidFill>
                          <a:effectLst/>
                          <a:latin typeface="Calibri" panose="020F0502020204030204" pitchFamily="34" charset="0"/>
                          <a:cs typeface="Calibri" panose="020F0502020204030204" pitchFamily="34" charset="0"/>
                        </a:rPr>
                        <a:t>Beskrivelse</a:t>
                      </a:r>
                      <a:endParaRPr lang="nb-NO" sz="140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extLst>
                  <a:ext uri="{0D108BD9-81ED-4DB2-BD59-A6C34878D82A}">
                    <a16:rowId xmlns:a16="http://schemas.microsoft.com/office/drawing/2014/main" val="4100533588"/>
                  </a:ext>
                </a:extLst>
              </a:tr>
              <a:tr h="161925">
                <a:tc>
                  <a:txBody>
                    <a:bodyPr/>
                    <a:lstStyle/>
                    <a:p>
                      <a:pPr>
                        <a:buNone/>
                      </a:pPr>
                      <a:r>
                        <a:rPr lang="nb-NO" sz="1400">
                          <a:effectLst/>
                          <a:latin typeface="Calibri" panose="020F0502020204030204" pitchFamily="34" charset="0"/>
                          <a:cs typeface="Calibri" panose="020F0502020204030204" pitchFamily="34" charset="0"/>
                        </a:rPr>
                        <a:t>TG 0</a:t>
                      </a:r>
                    </a:p>
                  </a:txBody>
                  <a:tcPr anchor="ctr">
                    <a:lnL>
                      <a:noFill/>
                    </a:lnL>
                    <a:lnR>
                      <a:noFill/>
                    </a:lnR>
                    <a:lnT>
                      <a:noFill/>
                    </a:lnT>
                    <a:lnB>
                      <a:noFill/>
                    </a:lnB>
                    <a:solidFill>
                      <a:srgbClr val="FFFFFF"/>
                    </a:solidFill>
                  </a:tcPr>
                </a:tc>
                <a:tc>
                  <a:txBody>
                    <a:bodyPr/>
                    <a:lstStyle/>
                    <a:p>
                      <a:pPr>
                        <a:buNone/>
                      </a:pPr>
                      <a:r>
                        <a:rPr lang="nb-NO" sz="1400">
                          <a:effectLst/>
                          <a:latin typeface="Calibri" panose="020F0502020204030204" pitchFamily="34" charset="0"/>
                          <a:cs typeface="Calibri" panose="020F0502020204030204" pitchFamily="34" charset="0"/>
                        </a:rPr>
                        <a:t>Ingen konsekvenser</a:t>
                      </a:r>
                    </a:p>
                  </a:txBody>
                  <a:tcPr anchor="ctr">
                    <a:lnL>
                      <a:noFill/>
                    </a:lnL>
                    <a:lnR>
                      <a:noFill/>
                    </a:lnR>
                    <a:lnT>
                      <a:noFill/>
                    </a:lnT>
                    <a:lnB>
                      <a:noFill/>
                    </a:lnB>
                    <a:solidFill>
                      <a:srgbClr val="FFFFFF"/>
                    </a:solidFill>
                  </a:tcPr>
                </a:tc>
                <a:extLst>
                  <a:ext uri="{0D108BD9-81ED-4DB2-BD59-A6C34878D82A}">
                    <a16:rowId xmlns:a16="http://schemas.microsoft.com/office/drawing/2014/main" val="3270030733"/>
                  </a:ext>
                </a:extLst>
              </a:tr>
              <a:tr h="161925">
                <a:tc>
                  <a:txBody>
                    <a:bodyPr/>
                    <a:lstStyle/>
                    <a:p>
                      <a:pPr>
                        <a:buNone/>
                      </a:pPr>
                      <a:r>
                        <a:rPr lang="nb-NO" sz="1400">
                          <a:effectLst/>
                          <a:latin typeface="Calibri" panose="020F0502020204030204" pitchFamily="34" charset="0"/>
                          <a:cs typeface="Calibri" panose="020F0502020204030204" pitchFamily="34" charset="0"/>
                        </a:rPr>
                        <a:t>TG 1</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Små og middels konsekvenser</a:t>
                      </a:r>
                    </a:p>
                  </a:txBody>
                  <a:tcPr anchor="ctr">
                    <a:lnL>
                      <a:noFill/>
                    </a:lnL>
                    <a:lnR>
                      <a:noFill/>
                    </a:lnR>
                    <a:lnT>
                      <a:noFill/>
                    </a:lnT>
                    <a:lnB>
                      <a:noFill/>
                    </a:lnB>
                    <a:solidFill>
                      <a:srgbClr val="FFFFFF"/>
                    </a:solidFill>
                  </a:tcPr>
                </a:tc>
                <a:extLst>
                  <a:ext uri="{0D108BD9-81ED-4DB2-BD59-A6C34878D82A}">
                    <a16:rowId xmlns:a16="http://schemas.microsoft.com/office/drawing/2014/main" val="3923736585"/>
                  </a:ext>
                </a:extLst>
              </a:tr>
              <a:tr h="161925">
                <a:tc>
                  <a:txBody>
                    <a:bodyPr/>
                    <a:lstStyle/>
                    <a:p>
                      <a:pPr>
                        <a:buNone/>
                      </a:pPr>
                      <a:r>
                        <a:rPr lang="nb-NO" sz="1400">
                          <a:effectLst/>
                          <a:latin typeface="Calibri" panose="020F0502020204030204" pitchFamily="34" charset="0"/>
                          <a:cs typeface="Calibri" panose="020F0502020204030204" pitchFamily="34" charset="0"/>
                        </a:rPr>
                        <a:t>TG 2</a:t>
                      </a:r>
                    </a:p>
                  </a:txBody>
                  <a:tcPr anchor="ctr">
                    <a:lnL>
                      <a:noFill/>
                    </a:lnL>
                    <a:lnR>
                      <a:noFill/>
                    </a:lnR>
                    <a:lnT>
                      <a:noFill/>
                    </a:lnT>
                    <a:lnB>
                      <a:noFill/>
                    </a:lnB>
                    <a:solidFill>
                      <a:srgbClr val="FFFFFF"/>
                    </a:solidFill>
                  </a:tcPr>
                </a:tc>
                <a:tc>
                  <a:txBody>
                    <a:bodyPr/>
                    <a:lstStyle/>
                    <a:p>
                      <a:pPr>
                        <a:buNone/>
                      </a:pPr>
                      <a:r>
                        <a:rPr lang="nb-NO" sz="1400">
                          <a:effectLst/>
                          <a:latin typeface="Calibri" panose="020F0502020204030204" pitchFamily="34" charset="0"/>
                          <a:cs typeface="Calibri" panose="020F0502020204030204" pitchFamily="34" charset="0"/>
                        </a:rPr>
                        <a:t>Vesentlige konsekvenser</a:t>
                      </a:r>
                    </a:p>
                  </a:txBody>
                  <a:tcPr anchor="ctr">
                    <a:lnL>
                      <a:noFill/>
                    </a:lnL>
                    <a:lnR>
                      <a:noFill/>
                    </a:lnR>
                    <a:lnT>
                      <a:noFill/>
                    </a:lnT>
                    <a:lnB>
                      <a:noFill/>
                    </a:lnB>
                    <a:solidFill>
                      <a:srgbClr val="FFFFFF"/>
                    </a:solidFill>
                  </a:tcPr>
                </a:tc>
                <a:extLst>
                  <a:ext uri="{0D108BD9-81ED-4DB2-BD59-A6C34878D82A}">
                    <a16:rowId xmlns:a16="http://schemas.microsoft.com/office/drawing/2014/main" val="3256941414"/>
                  </a:ext>
                </a:extLst>
              </a:tr>
              <a:tr h="161925">
                <a:tc>
                  <a:txBody>
                    <a:bodyPr/>
                    <a:lstStyle/>
                    <a:p>
                      <a:pPr>
                        <a:buNone/>
                      </a:pPr>
                      <a:r>
                        <a:rPr lang="nb-NO" sz="1400">
                          <a:effectLst/>
                          <a:latin typeface="Calibri" panose="020F0502020204030204" pitchFamily="34" charset="0"/>
                          <a:cs typeface="Calibri" panose="020F0502020204030204" pitchFamily="34" charset="0"/>
                        </a:rPr>
                        <a:t>TG 3</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Store og alvorlige konsekvenser</a:t>
                      </a:r>
                    </a:p>
                  </a:txBody>
                  <a:tcPr anchor="ctr">
                    <a:lnL>
                      <a:noFill/>
                    </a:lnL>
                    <a:lnR>
                      <a:noFill/>
                    </a:lnR>
                    <a:lnT>
                      <a:noFill/>
                    </a:lnT>
                    <a:lnB>
                      <a:noFill/>
                    </a:lnB>
                    <a:solidFill>
                      <a:srgbClr val="FFFFFF"/>
                    </a:solidFill>
                  </a:tcPr>
                </a:tc>
                <a:extLst>
                  <a:ext uri="{0D108BD9-81ED-4DB2-BD59-A6C34878D82A}">
                    <a16:rowId xmlns:a16="http://schemas.microsoft.com/office/drawing/2014/main" val="1784519309"/>
                  </a:ext>
                </a:extLst>
              </a:tr>
            </a:tbl>
          </a:graphicData>
        </a:graphic>
      </p:graphicFrame>
      <p:graphicFrame>
        <p:nvGraphicFramePr>
          <p:cNvPr id="5" name="Tabell 4">
            <a:extLst>
              <a:ext uri="{FF2B5EF4-FFF2-40B4-BE49-F238E27FC236}">
                <a16:creationId xmlns:a16="http://schemas.microsoft.com/office/drawing/2014/main" id="{AB1D1874-849E-614C-F876-9166EF637305}"/>
              </a:ext>
            </a:extLst>
          </p:cNvPr>
          <p:cNvGraphicFramePr>
            <a:graphicFrameLocks noGrp="1"/>
          </p:cNvGraphicFramePr>
          <p:nvPr>
            <p:extLst>
              <p:ext uri="{D42A27DB-BD31-4B8C-83A1-F6EECF244321}">
                <p14:modId xmlns:p14="http://schemas.microsoft.com/office/powerpoint/2010/main" val="3360186922"/>
              </p:ext>
            </p:extLst>
          </p:nvPr>
        </p:nvGraphicFramePr>
        <p:xfrm>
          <a:off x="1944242" y="9102995"/>
          <a:ext cx="12381148" cy="1986224"/>
        </p:xfrm>
        <a:graphic>
          <a:graphicData uri="http://schemas.openxmlformats.org/drawingml/2006/table">
            <a:tbl>
              <a:tblPr/>
              <a:tblGrid>
                <a:gridCol w="3148248">
                  <a:extLst>
                    <a:ext uri="{9D8B030D-6E8A-4147-A177-3AD203B41FA5}">
                      <a16:colId xmlns:a16="http://schemas.microsoft.com/office/drawing/2014/main" val="3038937478"/>
                    </a:ext>
                  </a:extLst>
                </a:gridCol>
                <a:gridCol w="9232900">
                  <a:extLst>
                    <a:ext uri="{9D8B030D-6E8A-4147-A177-3AD203B41FA5}">
                      <a16:colId xmlns:a16="http://schemas.microsoft.com/office/drawing/2014/main" val="3542355503"/>
                    </a:ext>
                  </a:extLst>
                </a:gridCol>
              </a:tblGrid>
              <a:tr h="0">
                <a:tc>
                  <a:txBody>
                    <a:bodyPr/>
                    <a:lstStyle/>
                    <a:p>
                      <a:pPr>
                        <a:buNone/>
                      </a:pPr>
                      <a:r>
                        <a:rPr lang="nb-NO" sz="1400" dirty="0">
                          <a:solidFill>
                            <a:srgbClr val="FFFFFF"/>
                          </a:solidFill>
                          <a:effectLst/>
                          <a:latin typeface="Calibri" panose="020F0502020204030204" pitchFamily="34" charset="0"/>
                          <a:cs typeface="Calibri" panose="020F0502020204030204" pitchFamily="34" charset="0"/>
                        </a:rPr>
                        <a:t>Konsekvenstype, KT</a:t>
                      </a: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tc>
                  <a:txBody>
                    <a:bodyPr/>
                    <a:lstStyle/>
                    <a:p>
                      <a:pPr>
                        <a:buNone/>
                      </a:pPr>
                      <a:r>
                        <a:rPr lang="nb-NO" sz="1400" dirty="0">
                          <a:solidFill>
                            <a:srgbClr val="FFFFFF"/>
                          </a:solidFill>
                          <a:effectLst/>
                          <a:latin typeface="Calibri" panose="020F0502020204030204" pitchFamily="34" charset="0"/>
                          <a:cs typeface="Calibri" panose="020F0502020204030204" pitchFamily="34" charset="0"/>
                        </a:rPr>
                        <a:t>Innhold</a:t>
                      </a: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extLst>
                  <a:ext uri="{0D108BD9-81ED-4DB2-BD59-A6C34878D82A}">
                    <a16:rowId xmlns:a16="http://schemas.microsoft.com/office/drawing/2014/main" val="710563982"/>
                  </a:ext>
                </a:extLst>
              </a:tr>
              <a:tr h="469253">
                <a:tc>
                  <a:txBody>
                    <a:bodyPr/>
                    <a:lstStyle/>
                    <a:p>
                      <a:pPr>
                        <a:buNone/>
                      </a:pPr>
                      <a:r>
                        <a:rPr lang="nb-NO" sz="1400" dirty="0">
                          <a:effectLst/>
                          <a:latin typeface="Calibri" panose="020F0502020204030204" pitchFamily="34" charset="0"/>
                          <a:cs typeface="Calibri" panose="020F0502020204030204" pitchFamily="34" charset="0"/>
                        </a:rPr>
                        <a:t>1-Sikkerhet</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Fare for personskade, helseskader, brannsikkerhet, bæreevne</a:t>
                      </a:r>
                    </a:p>
                  </a:txBody>
                  <a:tcPr anchor="ctr">
                    <a:lnL>
                      <a:noFill/>
                    </a:lnL>
                    <a:lnR>
                      <a:noFill/>
                    </a:lnR>
                    <a:lnT>
                      <a:noFill/>
                    </a:lnT>
                    <a:lnB>
                      <a:noFill/>
                    </a:lnB>
                    <a:solidFill>
                      <a:srgbClr val="FFFFFF"/>
                    </a:solidFill>
                  </a:tcPr>
                </a:tc>
                <a:extLst>
                  <a:ext uri="{0D108BD9-81ED-4DB2-BD59-A6C34878D82A}">
                    <a16:rowId xmlns:a16="http://schemas.microsoft.com/office/drawing/2014/main" val="2929184699"/>
                  </a:ext>
                </a:extLst>
              </a:tr>
              <a:tr h="264371">
                <a:tc>
                  <a:txBody>
                    <a:bodyPr/>
                    <a:lstStyle/>
                    <a:p>
                      <a:pPr>
                        <a:buNone/>
                      </a:pPr>
                      <a:r>
                        <a:rPr lang="nb-NO" sz="1400">
                          <a:effectLst/>
                          <a:latin typeface="Calibri" panose="020F0502020204030204" pitchFamily="34" charset="0"/>
                          <a:cs typeface="Calibri" panose="020F0502020204030204" pitchFamily="34" charset="0"/>
                        </a:rPr>
                        <a:t>2-Brudd på lover og forskrifter</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Se aktuelle lover beskrevet i Excel-ark (ikke utfyllende). Kan gi pålegg ved tilsyn</a:t>
                      </a:r>
                    </a:p>
                  </a:txBody>
                  <a:tcPr anchor="ctr">
                    <a:lnL>
                      <a:noFill/>
                    </a:lnL>
                    <a:lnR>
                      <a:noFill/>
                    </a:lnR>
                    <a:lnT>
                      <a:noFill/>
                    </a:lnT>
                    <a:lnB>
                      <a:noFill/>
                    </a:lnB>
                    <a:solidFill>
                      <a:srgbClr val="FFFFFF"/>
                    </a:solidFill>
                  </a:tcPr>
                </a:tc>
                <a:extLst>
                  <a:ext uri="{0D108BD9-81ED-4DB2-BD59-A6C34878D82A}">
                    <a16:rowId xmlns:a16="http://schemas.microsoft.com/office/drawing/2014/main" val="3705041247"/>
                  </a:ext>
                </a:extLst>
              </a:tr>
              <a:tr h="469253">
                <a:tc>
                  <a:txBody>
                    <a:bodyPr/>
                    <a:lstStyle/>
                    <a:p>
                      <a:pPr>
                        <a:buNone/>
                      </a:pPr>
                      <a:r>
                        <a:rPr lang="nb-NO" sz="1400">
                          <a:effectLst/>
                          <a:latin typeface="Calibri" panose="020F0502020204030204" pitchFamily="34" charset="0"/>
                          <a:cs typeface="Calibri" panose="020F0502020204030204" pitchFamily="34" charset="0"/>
                        </a:rPr>
                        <a:t>3-Økonomi</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Verdiforringelse, driftskostnader, vedlikeholdskostnader, følgekostnader, varig skade, manglende vedlikehold, etterslep</a:t>
                      </a:r>
                    </a:p>
                  </a:txBody>
                  <a:tcPr anchor="ctr">
                    <a:lnL>
                      <a:noFill/>
                    </a:lnL>
                    <a:lnR>
                      <a:noFill/>
                    </a:lnR>
                    <a:lnT>
                      <a:noFill/>
                    </a:lnT>
                    <a:lnB>
                      <a:noFill/>
                    </a:lnB>
                    <a:solidFill>
                      <a:srgbClr val="FFFFFF"/>
                    </a:solidFill>
                  </a:tcPr>
                </a:tc>
                <a:extLst>
                  <a:ext uri="{0D108BD9-81ED-4DB2-BD59-A6C34878D82A}">
                    <a16:rowId xmlns:a16="http://schemas.microsoft.com/office/drawing/2014/main" val="1400082649"/>
                  </a:ext>
                </a:extLst>
              </a:tr>
              <a:tr h="438118">
                <a:tc>
                  <a:txBody>
                    <a:bodyPr/>
                    <a:lstStyle/>
                    <a:p>
                      <a:pPr>
                        <a:buNone/>
                      </a:pPr>
                      <a:r>
                        <a:rPr lang="nb-NO" sz="1400">
                          <a:effectLst/>
                          <a:latin typeface="Calibri" panose="020F0502020204030204" pitchFamily="34" charset="0"/>
                          <a:cs typeface="Calibri" panose="020F0502020204030204" pitchFamily="34" charset="0"/>
                        </a:rPr>
                        <a:t>4-Estetikk</a:t>
                      </a:r>
                    </a:p>
                  </a:txBody>
                  <a:tcPr anchor="ctr">
                    <a:lnL>
                      <a:noFill/>
                    </a:lnL>
                    <a:lnR>
                      <a:noFill/>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Overflater</a:t>
                      </a:r>
                    </a:p>
                  </a:txBody>
                  <a:tcPr anchor="ctr">
                    <a:lnL>
                      <a:noFill/>
                    </a:lnL>
                    <a:lnR>
                      <a:noFill/>
                    </a:lnR>
                    <a:lnT>
                      <a:noFill/>
                    </a:lnT>
                    <a:lnB>
                      <a:noFill/>
                    </a:lnB>
                    <a:solidFill>
                      <a:srgbClr val="FFFFFF"/>
                    </a:solidFill>
                  </a:tcPr>
                </a:tc>
                <a:extLst>
                  <a:ext uri="{0D108BD9-81ED-4DB2-BD59-A6C34878D82A}">
                    <a16:rowId xmlns:a16="http://schemas.microsoft.com/office/drawing/2014/main" val="1413090792"/>
                  </a:ext>
                </a:extLst>
              </a:tr>
            </a:tbl>
          </a:graphicData>
        </a:graphic>
      </p:graphicFrame>
      <p:sp>
        <p:nvSpPr>
          <p:cNvPr id="6" name="Rectangle 1">
            <a:extLst>
              <a:ext uri="{FF2B5EF4-FFF2-40B4-BE49-F238E27FC236}">
                <a16:creationId xmlns:a16="http://schemas.microsoft.com/office/drawing/2014/main" id="{843CD634-0CA8-42E4-E777-D75E9C66D96C}"/>
              </a:ext>
            </a:extLst>
          </p:cNvPr>
          <p:cNvSpPr>
            <a:spLocks noChangeArrowheads="1"/>
          </p:cNvSpPr>
          <p:nvPr/>
        </p:nvSpPr>
        <p:spPr bwMode="auto">
          <a:xfrm>
            <a:off x="1944242" y="8713332"/>
            <a:ext cx="9789411" cy="2923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7617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nb-NO" altLang="nb-NO" sz="1400" b="1" i="0" u="none" strike="noStrike" cap="none" normalizeH="0" baseline="0" dirty="0">
                <a:ln>
                  <a:noFill/>
                </a:ln>
                <a:solidFill>
                  <a:srgbClr val="223338"/>
                </a:solidFill>
                <a:effectLst/>
                <a:latin typeface="Calibri" panose="020F0502020204030204" pitchFamily="34" charset="0"/>
                <a:cs typeface="Calibri" panose="020F0502020204030204" pitchFamily="34" charset="0"/>
              </a:rPr>
              <a:t> Konsekvenstype (KT): </a:t>
            </a:r>
            <a:r>
              <a:rPr kumimoji="0" lang="nb-NO" altLang="nb-NO" sz="1400" b="0" i="0" u="none" strike="noStrike" cap="none" normalizeH="0" baseline="0" dirty="0">
                <a:ln>
                  <a:noFill/>
                </a:ln>
                <a:solidFill>
                  <a:srgbClr val="223338"/>
                </a:solidFill>
                <a:effectLst/>
                <a:latin typeface="Calibri" panose="020F0502020204030204" pitchFamily="34" charset="0"/>
                <a:cs typeface="Calibri" panose="020F0502020204030204" pitchFamily="34" charset="0"/>
              </a:rPr>
              <a:t>Konsekvenstypen skal alltid angis og gi grunnlag for prioritering. BKE har definert følgende konsekvenstyper:</a:t>
            </a:r>
          </a:p>
        </p:txBody>
      </p:sp>
      <p:sp>
        <p:nvSpPr>
          <p:cNvPr id="8" name="Rectangle 1">
            <a:extLst>
              <a:ext uri="{FF2B5EF4-FFF2-40B4-BE49-F238E27FC236}">
                <a16:creationId xmlns:a16="http://schemas.microsoft.com/office/drawing/2014/main" id="{0F8289CD-28A7-94DE-851F-BEB48205C75F}"/>
              </a:ext>
            </a:extLst>
          </p:cNvPr>
          <p:cNvSpPr>
            <a:spLocks noChangeArrowheads="1"/>
          </p:cNvSpPr>
          <p:nvPr/>
        </p:nvSpPr>
        <p:spPr bwMode="auto">
          <a:xfrm>
            <a:off x="1944242" y="4082175"/>
            <a:ext cx="18136632" cy="2923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7617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nb-NO" altLang="nb-NO" sz="1400" b="1" i="0" u="none" strike="noStrike" cap="none" normalizeH="0" baseline="0" dirty="0">
                <a:ln>
                  <a:noFill/>
                </a:ln>
                <a:solidFill>
                  <a:srgbClr val="223338"/>
                </a:solidFill>
                <a:effectLst/>
                <a:latin typeface="Calibri" panose="020F0502020204030204" pitchFamily="34" charset="0"/>
                <a:cs typeface="Calibri" panose="020F0502020204030204" pitchFamily="34" charset="0"/>
              </a:rPr>
              <a:t> Tilstandsgrad (TG):</a:t>
            </a:r>
            <a:r>
              <a:rPr kumimoji="0" lang="nb-NO" altLang="nb-NO" sz="1400" b="0" i="0" u="none" strike="noStrike" cap="none" normalizeH="0" baseline="0" dirty="0">
                <a:ln>
                  <a:noFill/>
                </a:ln>
                <a:solidFill>
                  <a:srgbClr val="223338"/>
                </a:solidFill>
                <a:effectLst/>
                <a:latin typeface="Calibri" panose="020F0502020204030204" pitchFamily="34" charset="0"/>
                <a:cs typeface="Calibri" panose="020F0502020204030204" pitchFamily="34" charset="0"/>
              </a:rPr>
              <a:t> Uttrykk for tilstanden et byggverk eller en del/komponent har i forhold til referansenivået. Angis som TG 0, TG 1, TG2, TG3, avhengig av graden av avvik på byggverket. TGUI brukes for deler av byggverket som ikke er undersøkt.</a:t>
            </a:r>
            <a:endParaRPr kumimoji="0" lang="nb-NO" altLang="nb-NO"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9" name="Rectangle 1">
            <a:extLst>
              <a:ext uri="{FF2B5EF4-FFF2-40B4-BE49-F238E27FC236}">
                <a16:creationId xmlns:a16="http://schemas.microsoft.com/office/drawing/2014/main" id="{5C04A02B-7AA2-8650-5EA6-25CB95C9A873}"/>
              </a:ext>
            </a:extLst>
          </p:cNvPr>
          <p:cNvSpPr>
            <a:spLocks noChangeArrowheads="1"/>
          </p:cNvSpPr>
          <p:nvPr/>
        </p:nvSpPr>
        <p:spPr bwMode="auto">
          <a:xfrm>
            <a:off x="1944242" y="6550153"/>
            <a:ext cx="8922635" cy="2923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7617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nb-NO" altLang="nb-NO" sz="1400" b="1" i="0" u="none" strike="noStrike" cap="none" normalizeH="0" baseline="0" dirty="0">
                <a:ln>
                  <a:noFill/>
                </a:ln>
                <a:solidFill>
                  <a:srgbClr val="223338"/>
                </a:solidFill>
                <a:effectLst/>
                <a:latin typeface="Calibri" panose="020F0502020204030204" pitchFamily="34" charset="0"/>
                <a:cs typeface="Calibri" panose="020F0502020204030204" pitchFamily="34" charset="0"/>
              </a:rPr>
              <a:t> Konsekvensgrad (KG):</a:t>
            </a:r>
            <a:r>
              <a:rPr kumimoji="0" lang="nb-NO" altLang="nb-NO" sz="1400" b="0" i="0" u="none" strike="noStrike" cap="none" normalizeH="0" baseline="0" dirty="0">
                <a:ln>
                  <a:noFill/>
                </a:ln>
                <a:solidFill>
                  <a:srgbClr val="223338"/>
                </a:solidFill>
                <a:effectLst/>
                <a:latin typeface="Calibri" panose="020F0502020204030204" pitchFamily="34" charset="0"/>
                <a:cs typeface="Calibri" panose="020F0502020204030204" pitchFamily="34" charset="0"/>
              </a:rPr>
              <a:t> Uttrykk for hvor alvorlig eller omfattende konsekvenser en observert tilstand vil kunne medføre.</a:t>
            </a:r>
            <a:endParaRPr kumimoji="0" lang="nb-NO" altLang="nb-NO" sz="14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13" name="TekstSylinder 12">
            <a:extLst>
              <a:ext uri="{FF2B5EF4-FFF2-40B4-BE49-F238E27FC236}">
                <a16:creationId xmlns:a16="http://schemas.microsoft.com/office/drawing/2014/main" id="{231BD7AC-07A2-2CAC-5B75-0ED2A6A4FE7E}"/>
              </a:ext>
            </a:extLst>
          </p:cNvPr>
          <p:cNvSpPr txBox="1"/>
          <p:nvPr/>
        </p:nvSpPr>
        <p:spPr>
          <a:xfrm>
            <a:off x="1944242" y="1863950"/>
            <a:ext cx="10641458" cy="307777"/>
          </a:xfrm>
          <a:prstGeom prst="rect">
            <a:avLst/>
          </a:prstGeom>
          <a:solidFill>
            <a:schemeClr val="bg1"/>
          </a:solidFill>
        </p:spPr>
        <p:txBody>
          <a:bodyPr wrap="square">
            <a:spAutoFit/>
          </a:bodyPr>
          <a:lstStyle/>
          <a:p>
            <a:pPr algn="l">
              <a:spcAft>
                <a:spcPts val="675"/>
              </a:spcAft>
              <a:buFont typeface="Arial" panose="020B0604020202020204" pitchFamily="34" charset="0"/>
              <a:buChar char="•"/>
            </a:pPr>
            <a:r>
              <a:rPr lang="nb-NO" sz="1400" b="1" i="0" dirty="0">
                <a:solidFill>
                  <a:srgbClr val="223338"/>
                </a:solidFill>
                <a:effectLst/>
                <a:latin typeface="Calibri" panose="020F0502020204030204" pitchFamily="34" charset="0"/>
                <a:cs typeface="Calibri" panose="020F0502020204030204" pitchFamily="34" charset="0"/>
              </a:rPr>
              <a:t> Hjemmel/krav:</a:t>
            </a:r>
            <a:r>
              <a:rPr lang="nb-NO" sz="1400" b="0" i="0" dirty="0">
                <a:solidFill>
                  <a:srgbClr val="223338"/>
                </a:solidFill>
                <a:effectLst/>
                <a:latin typeface="Calibri" panose="020F0502020204030204" pitchFamily="34" charset="0"/>
                <a:cs typeface="Calibri" panose="020F0502020204030204" pitchFamily="34" charset="0"/>
              </a:rPr>
              <a:t> Angivelse av lov hvor avviket har hjemmel. Benytte</a:t>
            </a:r>
            <a:r>
              <a:rPr lang="nb-NO" sz="1400" dirty="0">
                <a:solidFill>
                  <a:srgbClr val="223338"/>
                </a:solidFill>
                <a:latin typeface="Calibri" panose="020F0502020204030204" pitchFamily="34" charset="0"/>
                <a:cs typeface="Calibri" panose="020F0502020204030204" pitchFamily="34" charset="0"/>
              </a:rPr>
              <a:t>s</a:t>
            </a:r>
            <a:r>
              <a:rPr lang="nb-NO" sz="1400" b="0" i="0" dirty="0">
                <a:solidFill>
                  <a:srgbClr val="223338"/>
                </a:solidFill>
                <a:effectLst/>
                <a:latin typeface="Calibri" panose="020F0502020204030204" pitchFamily="34" charset="0"/>
                <a:cs typeface="Calibri" panose="020F0502020204030204" pitchFamily="34" charset="0"/>
              </a:rPr>
              <a:t> hovedsakelig når konsekvenstypen "2-Brudd på lover og forskrift" er brukt.</a:t>
            </a:r>
          </a:p>
        </p:txBody>
      </p:sp>
      <p:graphicFrame>
        <p:nvGraphicFramePr>
          <p:cNvPr id="15" name="Tabell 14">
            <a:extLst>
              <a:ext uri="{FF2B5EF4-FFF2-40B4-BE49-F238E27FC236}">
                <a16:creationId xmlns:a16="http://schemas.microsoft.com/office/drawing/2014/main" id="{3EEA7488-CD6D-82C7-C5EA-51075F1D26EE}"/>
              </a:ext>
            </a:extLst>
          </p:cNvPr>
          <p:cNvGraphicFramePr>
            <a:graphicFrameLocks noGrp="1"/>
          </p:cNvGraphicFramePr>
          <p:nvPr>
            <p:extLst>
              <p:ext uri="{D42A27DB-BD31-4B8C-83A1-F6EECF244321}">
                <p14:modId xmlns:p14="http://schemas.microsoft.com/office/powerpoint/2010/main" val="3815289329"/>
              </p:ext>
            </p:extLst>
          </p:nvPr>
        </p:nvGraphicFramePr>
        <p:xfrm>
          <a:off x="1944242" y="2269024"/>
          <a:ext cx="12266848" cy="1524000"/>
        </p:xfrm>
        <a:graphic>
          <a:graphicData uri="http://schemas.openxmlformats.org/drawingml/2006/table">
            <a:tbl>
              <a:tblPr/>
              <a:tblGrid>
                <a:gridCol w="3031313">
                  <a:extLst>
                    <a:ext uri="{9D8B030D-6E8A-4147-A177-3AD203B41FA5}">
                      <a16:colId xmlns:a16="http://schemas.microsoft.com/office/drawing/2014/main" val="3898287739"/>
                    </a:ext>
                  </a:extLst>
                </a:gridCol>
                <a:gridCol w="2843703">
                  <a:extLst>
                    <a:ext uri="{9D8B030D-6E8A-4147-A177-3AD203B41FA5}">
                      <a16:colId xmlns:a16="http://schemas.microsoft.com/office/drawing/2014/main" val="722705611"/>
                    </a:ext>
                  </a:extLst>
                </a:gridCol>
                <a:gridCol w="3623834">
                  <a:extLst>
                    <a:ext uri="{9D8B030D-6E8A-4147-A177-3AD203B41FA5}">
                      <a16:colId xmlns:a16="http://schemas.microsoft.com/office/drawing/2014/main" val="4021795247"/>
                    </a:ext>
                  </a:extLst>
                </a:gridCol>
                <a:gridCol w="2767998">
                  <a:extLst>
                    <a:ext uri="{9D8B030D-6E8A-4147-A177-3AD203B41FA5}">
                      <a16:colId xmlns:a16="http://schemas.microsoft.com/office/drawing/2014/main" val="3361585187"/>
                    </a:ext>
                  </a:extLst>
                </a:gridCol>
              </a:tblGrid>
              <a:tr h="161925">
                <a:tc gridSpan="4">
                  <a:txBody>
                    <a:bodyPr/>
                    <a:lstStyle/>
                    <a:p>
                      <a:pPr>
                        <a:buNone/>
                      </a:pPr>
                      <a:r>
                        <a:rPr lang="nb-NO" sz="1400" dirty="0">
                          <a:solidFill>
                            <a:srgbClr val="FFFFFF"/>
                          </a:solidFill>
                          <a:effectLst/>
                          <a:latin typeface="Calibri" panose="020F0502020204030204" pitchFamily="34" charset="0"/>
                          <a:cs typeface="Calibri" panose="020F0502020204030204" pitchFamily="34" charset="0"/>
                        </a:rPr>
                        <a:t>Hjemmel</a:t>
                      </a: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tc hMerge="1">
                  <a:txBody>
                    <a:bodyPr/>
                    <a:lstStyle/>
                    <a:p>
                      <a:pPr>
                        <a:buNone/>
                      </a:pP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tc hMerge="1">
                  <a:txBody>
                    <a:bodyPr/>
                    <a:lstStyle/>
                    <a:p>
                      <a:pPr>
                        <a:buNone/>
                      </a:pPr>
                      <a:endParaRPr lang="nb-NO" sz="1400" dirty="0">
                        <a:effectLst/>
                        <a:latin typeface="Calibri" panose="020F0502020204030204" pitchFamily="34" charset="0"/>
                        <a:cs typeface="Calibri" panose="020F0502020204030204" pitchFamily="34" charset="0"/>
                      </a:endParaRPr>
                    </a:p>
                  </a:txBody>
                  <a:tcPr anchor="ctr">
                    <a:lnL>
                      <a:noFill/>
                    </a:lnL>
                    <a:lnR>
                      <a:noFill/>
                    </a:lnR>
                    <a:lnT>
                      <a:noFill/>
                    </a:lnT>
                    <a:lnB>
                      <a:noFill/>
                    </a:lnB>
                    <a:solidFill>
                      <a:srgbClr val="4F81BD"/>
                    </a:solidFill>
                  </a:tcPr>
                </a:tc>
                <a:tc hMerge="1">
                  <a:txBody>
                    <a:bodyPr/>
                    <a:lstStyle/>
                    <a:p>
                      <a:endParaRPr dirty="0"/>
                    </a:p>
                  </a:txBody>
                  <a:tcPr anchor="ctr">
                    <a:lnL>
                      <a:noFill/>
                    </a:lnL>
                    <a:lnR>
                      <a:noFill/>
                    </a:lnR>
                    <a:lnT>
                      <a:noFill/>
                    </a:lnT>
                    <a:lnB>
                      <a:noFill/>
                    </a:lnB>
                    <a:solidFill>
                      <a:srgbClr val="4F81BD"/>
                    </a:solidFill>
                  </a:tcPr>
                </a:tc>
                <a:extLst>
                  <a:ext uri="{0D108BD9-81ED-4DB2-BD59-A6C34878D82A}">
                    <a16:rowId xmlns:a16="http://schemas.microsoft.com/office/drawing/2014/main" val="3599394430"/>
                  </a:ext>
                </a:extLst>
              </a:tr>
              <a:tr h="161925">
                <a:tc>
                  <a:txBody>
                    <a:bodyPr/>
                    <a:lstStyle/>
                    <a:p>
                      <a:pPr>
                        <a:buNone/>
                      </a:pPr>
                      <a:r>
                        <a:rPr lang="nb-NO" sz="1400" dirty="0">
                          <a:effectLst/>
                          <a:latin typeface="Calibri" panose="020F0502020204030204" pitchFamily="34" charset="0"/>
                          <a:cs typeface="Calibri" panose="020F0502020204030204" pitchFamily="34" charset="0"/>
                        </a:rPr>
                        <a:t>1 Brann- og </a:t>
                      </a:r>
                      <a:r>
                        <a:rPr lang="nb-NO" sz="1400" dirty="0" err="1">
                          <a:effectLst/>
                          <a:latin typeface="Calibri" panose="020F0502020204030204" pitchFamily="34" charset="0"/>
                          <a:cs typeface="Calibri" panose="020F0502020204030204" pitchFamily="34" charset="0"/>
                        </a:rPr>
                        <a:t>eksplosjonsvernsloven</a:t>
                      </a:r>
                      <a:endParaRPr lang="nb-NO" sz="1400" dirty="0">
                        <a:effectLst/>
                        <a:latin typeface="Calibri" panose="020F0502020204030204" pitchFamily="34" charset="0"/>
                        <a:cs typeface="Calibri" panose="020F0502020204030204" pitchFamily="34" charset="0"/>
                      </a:endParaRPr>
                    </a:p>
                  </a:txBody>
                  <a:tcPr anchor="ctr">
                    <a:lnL>
                      <a:noFill/>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5 Arbeidsmiljøloven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9 Forurensningsloven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13 </a:t>
                      </a:r>
                      <a:r>
                        <a:rPr lang="nb-NO" sz="1400" dirty="0" err="1">
                          <a:effectLst/>
                          <a:latin typeface="Calibri" panose="020F0502020204030204" pitchFamily="34" charset="0"/>
                          <a:cs typeface="Calibri" panose="020F0502020204030204" pitchFamily="34" charset="0"/>
                        </a:rPr>
                        <a:t>Produktkontrolloven</a:t>
                      </a:r>
                      <a:endParaRPr lang="nb-NO" sz="1400" dirty="0">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3035534501"/>
                  </a:ext>
                </a:extLst>
              </a:tr>
              <a:tr h="161925">
                <a:tc>
                  <a:txBody>
                    <a:bodyPr/>
                    <a:lstStyle/>
                    <a:p>
                      <a:pPr>
                        <a:buNone/>
                      </a:pPr>
                      <a:r>
                        <a:rPr lang="nb-NO" sz="1400" dirty="0">
                          <a:effectLst/>
                          <a:latin typeface="Calibri" panose="020F0502020204030204" pitchFamily="34" charset="0"/>
                          <a:cs typeface="Calibri" panose="020F0502020204030204" pitchFamily="34" charset="0"/>
                        </a:rPr>
                        <a:t>2 </a:t>
                      </a:r>
                      <a:r>
                        <a:rPr lang="nb-NO" sz="1400" dirty="0" err="1">
                          <a:effectLst/>
                          <a:latin typeface="Calibri" panose="020F0502020204030204" pitchFamily="34" charset="0"/>
                          <a:cs typeface="Calibri" panose="020F0502020204030204" pitchFamily="34" charset="0"/>
                        </a:rPr>
                        <a:t>Eltilsynsloven</a:t>
                      </a:r>
                      <a:endParaRPr lang="nb-NO" sz="1400" dirty="0">
                        <a:effectLst/>
                        <a:latin typeface="Calibri" panose="020F0502020204030204" pitchFamily="34" charset="0"/>
                        <a:cs typeface="Calibri" panose="020F0502020204030204" pitchFamily="34" charset="0"/>
                      </a:endParaRPr>
                    </a:p>
                  </a:txBody>
                  <a:tcPr anchor="ctr">
                    <a:lnL>
                      <a:noFill/>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6 Strålevernloven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10 Diskriminerings- og tilgjengelighetsloven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14 Arkivloven</a:t>
                      </a:r>
                    </a:p>
                  </a:txBody>
                  <a:tcPr anchor="ctr">
                    <a:lnL w="12700" cap="flat" cmpd="sng" algn="ctr">
                      <a:solidFill>
                        <a:schemeClr val="tx1"/>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2072481356"/>
                  </a:ext>
                </a:extLst>
              </a:tr>
              <a:tr h="161925">
                <a:tc>
                  <a:txBody>
                    <a:bodyPr/>
                    <a:lstStyle/>
                    <a:p>
                      <a:pPr>
                        <a:buNone/>
                      </a:pPr>
                      <a:r>
                        <a:rPr lang="nb-NO" sz="1400" dirty="0">
                          <a:effectLst/>
                          <a:latin typeface="Calibri" panose="020F0502020204030204" pitchFamily="34" charset="0"/>
                          <a:cs typeface="Calibri" panose="020F0502020204030204" pitchFamily="34" charset="0"/>
                        </a:rPr>
                        <a:t>3 Sivilbeskyttelsesloven</a:t>
                      </a:r>
                    </a:p>
                  </a:txBody>
                  <a:tcPr anchor="ctr">
                    <a:lnL>
                      <a:noFill/>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7 Plan- og bygningsloven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11 Opplæringsloven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15 Energiloven</a:t>
                      </a:r>
                    </a:p>
                  </a:txBody>
                  <a:tcPr anchor="ctr">
                    <a:lnL w="12700" cap="flat" cmpd="sng" algn="ctr">
                      <a:solidFill>
                        <a:schemeClr val="tx1"/>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1984923202"/>
                  </a:ext>
                </a:extLst>
              </a:tr>
              <a:tr h="161925">
                <a:tc>
                  <a:txBody>
                    <a:bodyPr/>
                    <a:lstStyle/>
                    <a:p>
                      <a:pPr>
                        <a:buNone/>
                      </a:pPr>
                      <a:r>
                        <a:rPr lang="nb-NO" sz="1400" dirty="0">
                          <a:effectLst/>
                          <a:latin typeface="Calibri" panose="020F0502020204030204" pitchFamily="34" charset="0"/>
                          <a:cs typeface="Calibri" panose="020F0502020204030204" pitchFamily="34" charset="0"/>
                        </a:rPr>
                        <a:t>4 Lov om folkehelsearbeid</a:t>
                      </a:r>
                    </a:p>
                  </a:txBody>
                  <a:tcPr anchor="ctr">
                    <a:lnL>
                      <a:noFill/>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8 Matloven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12 Kulturminneloven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FFFFF"/>
                    </a:solidFill>
                  </a:tcPr>
                </a:tc>
                <a:tc>
                  <a:txBody>
                    <a:bodyPr/>
                    <a:lstStyle/>
                    <a:p>
                      <a:pPr>
                        <a:buNone/>
                      </a:pPr>
                      <a:r>
                        <a:rPr lang="nb-NO" sz="1400" dirty="0">
                          <a:effectLst/>
                          <a:latin typeface="Calibri" panose="020F0502020204030204" pitchFamily="34" charset="0"/>
                          <a:cs typeface="Calibri" panose="020F0502020204030204" pitchFamily="34" charset="0"/>
                        </a:rPr>
                        <a:t>16 Granneloven</a:t>
                      </a:r>
                    </a:p>
                  </a:txBody>
                  <a:tcPr anchor="ctr">
                    <a:lnL w="12700" cap="flat" cmpd="sng" algn="ctr">
                      <a:solidFill>
                        <a:schemeClr val="tx1"/>
                      </a:solidFill>
                      <a:prstDash val="solid"/>
                      <a:round/>
                      <a:headEnd type="none" w="med" len="med"/>
                      <a:tailEnd type="none" w="med" len="med"/>
                    </a:lnL>
                    <a:lnR>
                      <a:noFill/>
                    </a:lnR>
                    <a:lnT>
                      <a:noFill/>
                    </a:lnT>
                    <a:lnB>
                      <a:noFill/>
                    </a:lnB>
                    <a:solidFill>
                      <a:srgbClr val="FFFFFF"/>
                    </a:solidFill>
                  </a:tcPr>
                </a:tc>
                <a:extLst>
                  <a:ext uri="{0D108BD9-81ED-4DB2-BD59-A6C34878D82A}">
                    <a16:rowId xmlns:a16="http://schemas.microsoft.com/office/drawing/2014/main" val="2245157598"/>
                  </a:ext>
                </a:extLst>
              </a:tr>
            </a:tbl>
          </a:graphicData>
        </a:graphic>
      </p:graphicFrame>
      <p:pic>
        <p:nvPicPr>
          <p:cNvPr id="10" name="Bilde 9">
            <a:extLst>
              <a:ext uri="{FF2B5EF4-FFF2-40B4-BE49-F238E27FC236}">
                <a16:creationId xmlns:a16="http://schemas.microsoft.com/office/drawing/2014/main" id="{2D9BFF5F-3863-612E-71DB-54F4623F3E7A}"/>
              </a:ext>
            </a:extLst>
          </p:cNvPr>
          <p:cNvPicPr>
            <a:picLocks noChangeAspect="1"/>
          </p:cNvPicPr>
          <p:nvPr/>
        </p:nvPicPr>
        <p:blipFill>
          <a:blip r:embed="rId2"/>
          <a:stretch>
            <a:fillRect/>
          </a:stretch>
        </p:blipFill>
        <p:spPr>
          <a:xfrm>
            <a:off x="16869388" y="457200"/>
            <a:ext cx="3887492" cy="3418525"/>
          </a:xfrm>
          <a:prstGeom prst="rect">
            <a:avLst/>
          </a:prstGeom>
        </p:spPr>
      </p:pic>
    </p:spTree>
    <p:extLst>
      <p:ext uri="{BB962C8B-B14F-4D97-AF65-F5344CB8AC3E}">
        <p14:creationId xmlns:p14="http://schemas.microsoft.com/office/powerpoint/2010/main" val="3750284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ED67150-23D7-9E71-0792-D2B4BB2AEDC4}"/>
              </a:ext>
            </a:extLst>
          </p:cNvPr>
          <p:cNvSpPr>
            <a:spLocks noGrp="1"/>
          </p:cNvSpPr>
          <p:nvPr>
            <p:ph type="title"/>
          </p:nvPr>
        </p:nvSpPr>
        <p:spPr>
          <a:xfrm>
            <a:off x="1944242" y="457200"/>
            <a:ext cx="17822228" cy="1090177"/>
          </a:xfrm>
        </p:spPr>
        <p:txBody>
          <a:bodyPr/>
          <a:lstStyle/>
          <a:p>
            <a:r>
              <a:rPr lang="nb-NO" dirty="0"/>
              <a:t>11. Estimere kostnad</a:t>
            </a:r>
          </a:p>
        </p:txBody>
      </p:sp>
      <p:sp>
        <p:nvSpPr>
          <p:cNvPr id="4" name="TekstSylinder 3">
            <a:extLst>
              <a:ext uri="{FF2B5EF4-FFF2-40B4-BE49-F238E27FC236}">
                <a16:creationId xmlns:a16="http://schemas.microsoft.com/office/drawing/2014/main" id="{1928ACF3-75B3-BBD5-7114-28F8A51D080D}"/>
              </a:ext>
            </a:extLst>
          </p:cNvPr>
          <p:cNvSpPr txBox="1"/>
          <p:nvPr/>
        </p:nvSpPr>
        <p:spPr>
          <a:xfrm>
            <a:off x="1944242" y="2831205"/>
            <a:ext cx="14260958" cy="2516073"/>
          </a:xfrm>
          <a:prstGeom prst="rect">
            <a:avLst/>
          </a:prstGeom>
          <a:noFill/>
        </p:spPr>
        <p:txBody>
          <a:bodyPr wrap="square">
            <a:spAutoFit/>
          </a:bodyPr>
          <a:lstStyle/>
          <a:p>
            <a:pPr>
              <a:spcAft>
                <a:spcPts val="675"/>
              </a:spcAft>
              <a:buFont typeface="Arial" panose="020B0604020202020204" pitchFamily="34" charset="0"/>
              <a:buChar char="•"/>
            </a:pPr>
            <a:r>
              <a:rPr lang="nb-NO" sz="2800" b="1" dirty="0">
                <a:solidFill>
                  <a:srgbClr val="223338"/>
                </a:solidFill>
                <a:latin typeface="Calibri" panose="020F0502020204030204" pitchFamily="34" charset="0"/>
                <a:cs typeface="Calibri" panose="020F0502020204030204" pitchFamily="34" charset="0"/>
              </a:rPr>
              <a:t> Enhet:</a:t>
            </a:r>
            <a:r>
              <a:rPr lang="nb-NO" sz="2800" dirty="0">
                <a:solidFill>
                  <a:srgbClr val="223338"/>
                </a:solidFill>
                <a:latin typeface="Calibri" panose="020F0502020204030204" pitchFamily="34" charset="0"/>
                <a:cs typeface="Calibri" panose="020F0502020204030204" pitchFamily="34" charset="0"/>
              </a:rPr>
              <a:t> Ses i sammenheng med antall. F.eks. meter(m). kvadratmeter(m2), </a:t>
            </a:r>
            <a:r>
              <a:rPr lang="nb-NO" sz="2800" dirty="0" err="1">
                <a:solidFill>
                  <a:srgbClr val="223338"/>
                </a:solidFill>
                <a:latin typeface="Calibri" panose="020F0502020204030204" pitchFamily="34" charset="0"/>
                <a:cs typeface="Calibri" panose="020F0502020204030204" pitchFamily="34" charset="0"/>
              </a:rPr>
              <a:t>stk</a:t>
            </a:r>
            <a:r>
              <a:rPr lang="nb-NO" sz="2800" dirty="0">
                <a:solidFill>
                  <a:srgbClr val="223338"/>
                </a:solidFill>
                <a:latin typeface="Calibri" panose="020F0502020204030204" pitchFamily="34" charset="0"/>
                <a:cs typeface="Calibri" panose="020F0502020204030204" pitchFamily="34" charset="0"/>
              </a:rPr>
              <a:t>, rund sum(</a:t>
            </a:r>
            <a:r>
              <a:rPr lang="nb-NO" sz="2800" dirty="0" err="1">
                <a:solidFill>
                  <a:srgbClr val="223338"/>
                </a:solidFill>
                <a:latin typeface="Calibri" panose="020F0502020204030204" pitchFamily="34" charset="0"/>
                <a:cs typeface="Calibri" panose="020F0502020204030204" pitchFamily="34" charset="0"/>
              </a:rPr>
              <a:t>rs</a:t>
            </a:r>
            <a:r>
              <a:rPr lang="nb-NO" sz="2800" dirty="0">
                <a:solidFill>
                  <a:srgbClr val="223338"/>
                </a:solidFill>
                <a:latin typeface="Calibri" panose="020F0502020204030204" pitchFamily="34" charset="0"/>
                <a:cs typeface="Calibri" panose="020F0502020204030204" pitchFamily="34" charset="0"/>
              </a:rPr>
              <a:t>) etc.</a:t>
            </a:r>
          </a:p>
          <a:p>
            <a:pPr algn="l">
              <a:spcAft>
                <a:spcPts val="675"/>
              </a:spcAft>
              <a:buFont typeface="Arial" panose="020B0604020202020204" pitchFamily="34" charset="0"/>
              <a:buChar char="•"/>
            </a:pPr>
            <a:r>
              <a:rPr lang="nb-NO" sz="2800" b="1" i="0" dirty="0">
                <a:solidFill>
                  <a:srgbClr val="223338"/>
                </a:solidFill>
                <a:effectLst/>
                <a:latin typeface="Calibri" panose="020F0502020204030204" pitchFamily="34" charset="0"/>
                <a:cs typeface="Calibri" panose="020F0502020204030204" pitchFamily="34" charset="0"/>
              </a:rPr>
              <a:t> Mengde:</a:t>
            </a:r>
            <a:r>
              <a:rPr lang="nb-NO" sz="2800" b="0" i="0" dirty="0">
                <a:solidFill>
                  <a:srgbClr val="223338"/>
                </a:solidFill>
                <a:effectLst/>
                <a:latin typeface="Calibri" panose="020F0502020204030204" pitchFamily="34" charset="0"/>
                <a:cs typeface="Calibri" panose="020F0502020204030204" pitchFamily="34" charset="0"/>
              </a:rPr>
              <a:t> Ses i sammenheng med enhet.</a:t>
            </a:r>
          </a:p>
          <a:p>
            <a:pPr algn="l">
              <a:spcAft>
                <a:spcPts val="675"/>
              </a:spcAft>
              <a:buFont typeface="Arial" panose="020B0604020202020204" pitchFamily="34" charset="0"/>
              <a:buChar char="•"/>
            </a:pPr>
            <a:r>
              <a:rPr lang="nb-NO" sz="2800" b="1" i="0" dirty="0">
                <a:solidFill>
                  <a:srgbClr val="223338"/>
                </a:solidFill>
                <a:effectLst/>
                <a:latin typeface="Calibri" panose="020F0502020204030204" pitchFamily="34" charset="0"/>
                <a:cs typeface="Calibri" panose="020F0502020204030204" pitchFamily="34" charset="0"/>
              </a:rPr>
              <a:t> Enhets pris:</a:t>
            </a:r>
            <a:r>
              <a:rPr lang="nb-NO" sz="2800" b="0" i="0" dirty="0">
                <a:solidFill>
                  <a:srgbClr val="223338"/>
                </a:solidFill>
                <a:effectLst/>
                <a:latin typeface="Calibri" panose="020F0502020204030204" pitchFamily="34" charset="0"/>
                <a:cs typeface="Calibri" panose="020F0502020204030204" pitchFamily="34" charset="0"/>
              </a:rPr>
              <a:t> Pris pr. enhet. Angis uten påslag for marginer og reserver, rigg og drift, </a:t>
            </a:r>
            <a:r>
              <a:rPr lang="nb-NO" sz="2800" b="0" i="0" dirty="0" err="1">
                <a:solidFill>
                  <a:srgbClr val="223338"/>
                </a:solidFill>
                <a:effectLst/>
                <a:latin typeface="Calibri" panose="020F0502020204030204" pitchFamily="34" charset="0"/>
                <a:cs typeface="Calibri" panose="020F0502020204030204" pitchFamily="34" charset="0"/>
              </a:rPr>
              <a:t>prosjektadmin</a:t>
            </a:r>
            <a:r>
              <a:rPr lang="nb-NO" sz="2800" b="0" i="0" dirty="0">
                <a:solidFill>
                  <a:srgbClr val="223338"/>
                </a:solidFill>
                <a:effectLst/>
                <a:latin typeface="Calibri" panose="020F0502020204030204" pitchFamily="34" charset="0"/>
                <a:cs typeface="Calibri" panose="020F0502020204030204" pitchFamily="34" charset="0"/>
              </a:rPr>
              <a:t>. og mva.</a:t>
            </a:r>
          </a:p>
          <a:p>
            <a:pPr algn="l">
              <a:spcAft>
                <a:spcPts val="675"/>
              </a:spcAft>
              <a:buFont typeface="Arial" panose="020B0604020202020204" pitchFamily="34" charset="0"/>
              <a:buChar char="•"/>
            </a:pPr>
            <a:r>
              <a:rPr lang="nb-NO" sz="2800" b="1" i="0" dirty="0">
                <a:solidFill>
                  <a:srgbClr val="223338"/>
                </a:solidFill>
                <a:effectLst/>
                <a:latin typeface="Calibri" panose="020F0502020204030204" pitchFamily="34" charset="0"/>
                <a:cs typeface="Calibri" panose="020F0502020204030204" pitchFamily="34" charset="0"/>
              </a:rPr>
              <a:t> Estimat:</a:t>
            </a:r>
            <a:r>
              <a:rPr lang="nb-NO" sz="2800" b="0" i="0" dirty="0">
                <a:solidFill>
                  <a:srgbClr val="223338"/>
                </a:solidFill>
                <a:effectLst/>
                <a:latin typeface="Calibri" panose="020F0502020204030204" pitchFamily="34" charset="0"/>
                <a:cs typeface="Calibri" panose="020F0502020204030204" pitchFamily="34" charset="0"/>
              </a:rPr>
              <a:t> Utregnes automatisk, er lik mengde x enhetspris.</a:t>
            </a:r>
          </a:p>
        </p:txBody>
      </p:sp>
      <p:pic>
        <p:nvPicPr>
          <p:cNvPr id="7" name="Bilde 6">
            <a:extLst>
              <a:ext uri="{FF2B5EF4-FFF2-40B4-BE49-F238E27FC236}">
                <a16:creationId xmlns:a16="http://schemas.microsoft.com/office/drawing/2014/main" id="{60119CCA-AB16-6999-27F1-02414D194DB6}"/>
              </a:ext>
            </a:extLst>
          </p:cNvPr>
          <p:cNvPicPr>
            <a:picLocks noChangeAspect="1"/>
          </p:cNvPicPr>
          <p:nvPr/>
        </p:nvPicPr>
        <p:blipFill>
          <a:blip r:embed="rId2"/>
          <a:stretch>
            <a:fillRect/>
          </a:stretch>
        </p:blipFill>
        <p:spPr>
          <a:xfrm>
            <a:off x="16447643" y="2831205"/>
            <a:ext cx="3694698" cy="2946961"/>
          </a:xfrm>
          <a:prstGeom prst="rect">
            <a:avLst/>
          </a:prstGeom>
        </p:spPr>
      </p:pic>
      <p:pic>
        <p:nvPicPr>
          <p:cNvPr id="13" name="Bilde 12">
            <a:extLst>
              <a:ext uri="{FF2B5EF4-FFF2-40B4-BE49-F238E27FC236}">
                <a16:creationId xmlns:a16="http://schemas.microsoft.com/office/drawing/2014/main" id="{93BB4ED4-32A4-851F-5932-DEC57D925D92}"/>
              </a:ext>
            </a:extLst>
          </p:cNvPr>
          <p:cNvPicPr>
            <a:picLocks noChangeAspect="1"/>
          </p:cNvPicPr>
          <p:nvPr/>
        </p:nvPicPr>
        <p:blipFill>
          <a:blip r:embed="rId3"/>
          <a:stretch>
            <a:fillRect/>
          </a:stretch>
        </p:blipFill>
        <p:spPr>
          <a:xfrm>
            <a:off x="13680545" y="7061994"/>
            <a:ext cx="6461795" cy="3440906"/>
          </a:xfrm>
          <a:prstGeom prst="rect">
            <a:avLst/>
          </a:prstGeom>
        </p:spPr>
      </p:pic>
      <p:sp>
        <p:nvSpPr>
          <p:cNvPr id="14" name="TekstSylinder 13">
            <a:extLst>
              <a:ext uri="{FF2B5EF4-FFF2-40B4-BE49-F238E27FC236}">
                <a16:creationId xmlns:a16="http://schemas.microsoft.com/office/drawing/2014/main" id="{51875722-21B5-7A0B-D3C3-7BA5CAED87A0}"/>
              </a:ext>
            </a:extLst>
          </p:cNvPr>
          <p:cNvSpPr txBox="1"/>
          <p:nvPr/>
        </p:nvSpPr>
        <p:spPr>
          <a:xfrm>
            <a:off x="2049557" y="7061994"/>
            <a:ext cx="11076974" cy="954107"/>
          </a:xfrm>
          <a:prstGeom prst="rect">
            <a:avLst/>
          </a:prstGeom>
          <a:noFill/>
        </p:spPr>
        <p:txBody>
          <a:bodyPr wrap="square">
            <a:spAutoFit/>
          </a:bodyPr>
          <a:lstStyle/>
          <a:p>
            <a:pPr>
              <a:spcAft>
                <a:spcPts val="675"/>
              </a:spcAft>
              <a:buFont typeface="Arial" panose="020B0604020202020204" pitchFamily="34" charset="0"/>
              <a:buChar char="•"/>
            </a:pPr>
            <a:r>
              <a:rPr lang="nb-NO" sz="2800" b="1" i="0" dirty="0">
                <a:solidFill>
                  <a:srgbClr val="223338"/>
                </a:solidFill>
                <a:effectLst/>
                <a:latin typeface="Calibri" panose="020F0502020204030204" pitchFamily="34" charset="0"/>
                <a:cs typeface="Calibri" panose="020F0502020204030204" pitchFamily="34" charset="0"/>
              </a:rPr>
              <a:t> </a:t>
            </a:r>
            <a:r>
              <a:rPr lang="nb-NO" sz="2800" b="0" i="0" dirty="0">
                <a:solidFill>
                  <a:srgbClr val="223338"/>
                </a:solidFill>
                <a:effectLst/>
                <a:latin typeface="Calibri" panose="020F0502020204030204" pitchFamily="34" charset="0"/>
                <a:cs typeface="Calibri" panose="020F0502020204030204" pitchFamily="34" charset="0"/>
              </a:rPr>
              <a:t>I fanen «Tilstandsregistreringer summert» summeres estimatene i denne kostnadsoppstillingen.</a:t>
            </a:r>
          </a:p>
        </p:txBody>
      </p:sp>
    </p:spTree>
    <p:extLst>
      <p:ext uri="{BB962C8B-B14F-4D97-AF65-F5344CB8AC3E}">
        <p14:creationId xmlns:p14="http://schemas.microsoft.com/office/powerpoint/2010/main" val="3844934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e 5">
            <a:extLst>
              <a:ext uri="{FF2B5EF4-FFF2-40B4-BE49-F238E27FC236}">
                <a16:creationId xmlns:a16="http://schemas.microsoft.com/office/drawing/2014/main" id="{CD769A59-0796-D03B-02C1-24F0AC243A26}"/>
              </a:ext>
            </a:extLst>
          </p:cNvPr>
          <p:cNvPicPr>
            <a:picLocks noChangeAspect="1"/>
          </p:cNvPicPr>
          <p:nvPr/>
        </p:nvPicPr>
        <p:blipFill>
          <a:blip r:embed="rId2"/>
          <a:stretch>
            <a:fillRect/>
          </a:stretch>
        </p:blipFill>
        <p:spPr>
          <a:xfrm>
            <a:off x="1721217" y="8492258"/>
            <a:ext cx="11069595" cy="2962688"/>
          </a:xfrm>
          <a:prstGeom prst="rect">
            <a:avLst/>
          </a:prstGeom>
        </p:spPr>
      </p:pic>
      <p:sp>
        <p:nvSpPr>
          <p:cNvPr id="2" name="Tittel 1">
            <a:extLst>
              <a:ext uri="{FF2B5EF4-FFF2-40B4-BE49-F238E27FC236}">
                <a16:creationId xmlns:a16="http://schemas.microsoft.com/office/drawing/2014/main" id="{01CB03AC-FE48-F5C9-1FDD-C781E09F7DEE}"/>
              </a:ext>
            </a:extLst>
          </p:cNvPr>
          <p:cNvSpPr>
            <a:spLocks noGrp="1"/>
          </p:cNvSpPr>
          <p:nvPr>
            <p:ph type="title"/>
          </p:nvPr>
        </p:nvSpPr>
        <p:spPr>
          <a:xfrm>
            <a:off x="1944242" y="457200"/>
            <a:ext cx="17822228" cy="1071154"/>
          </a:xfrm>
        </p:spPr>
        <p:txBody>
          <a:bodyPr/>
          <a:lstStyle/>
          <a:p>
            <a:r>
              <a:rPr lang="nb-NO" dirty="0"/>
              <a:t>12. Bildenummer fotoserie</a:t>
            </a:r>
          </a:p>
        </p:txBody>
      </p:sp>
      <p:sp>
        <p:nvSpPr>
          <p:cNvPr id="12" name="TekstSylinder 11">
            <a:extLst>
              <a:ext uri="{FF2B5EF4-FFF2-40B4-BE49-F238E27FC236}">
                <a16:creationId xmlns:a16="http://schemas.microsoft.com/office/drawing/2014/main" id="{6DCC96FA-3760-5246-9F03-F0C6E16EDF26}"/>
              </a:ext>
            </a:extLst>
          </p:cNvPr>
          <p:cNvSpPr txBox="1"/>
          <p:nvPr/>
        </p:nvSpPr>
        <p:spPr>
          <a:xfrm>
            <a:off x="1904628" y="1874448"/>
            <a:ext cx="18392931" cy="4832092"/>
          </a:xfrm>
          <a:prstGeom prst="rect">
            <a:avLst/>
          </a:prstGeom>
          <a:noFill/>
        </p:spPr>
        <p:txBody>
          <a:bodyPr wrap="square" rtlCol="0">
            <a:spAutoFit/>
          </a:bodyPr>
          <a:lstStyle/>
          <a:p>
            <a:r>
              <a:rPr lang="nb-NO" sz="2800" dirty="0">
                <a:latin typeface="Calibri" panose="020F0502020204030204" pitchFamily="34" charset="0"/>
                <a:cs typeface="Calibri" panose="020F0502020204030204" pitchFamily="34" charset="0"/>
              </a:rPr>
              <a:t>Bilder i forbindelse med registreringene er viktig for oss å få tatt vare på og få inkludert sammen med registreringene når vi overfører dokumenter og registreringer til vårt FDV system Plania. Det er derfor viktig at vi mottar alle bilde filene og at filnavnet referer til registreringen de tilhører.</a:t>
            </a:r>
          </a:p>
          <a:p>
            <a:endParaRPr lang="nb-NO" sz="2800" dirty="0">
              <a:latin typeface="Calibri" panose="020F0502020204030204" pitchFamily="34" charset="0"/>
              <a:cs typeface="Calibri" panose="020F0502020204030204" pitchFamily="34" charset="0"/>
            </a:endParaRPr>
          </a:p>
          <a:p>
            <a:r>
              <a:rPr lang="nb-NO" sz="2800" dirty="0">
                <a:latin typeface="Calibri" panose="020F0502020204030204" pitchFamily="34" charset="0"/>
                <a:cs typeface="Calibri" panose="020F0502020204030204" pitchFamily="34" charset="0"/>
              </a:rPr>
              <a:t>Bilde </a:t>
            </a:r>
            <a:r>
              <a:rPr lang="nb-NO" sz="2800" dirty="0" err="1">
                <a:latin typeface="Calibri" panose="020F0502020204030204" pitchFamily="34" charset="0"/>
                <a:cs typeface="Calibri" panose="020F0502020204030204" pitchFamily="34" charset="0"/>
              </a:rPr>
              <a:t>nr</a:t>
            </a:r>
            <a:r>
              <a:rPr lang="nb-NO" sz="2800" dirty="0">
                <a:latin typeface="Calibri" panose="020F0502020204030204" pitchFamily="34" charset="0"/>
                <a:cs typeface="Calibri" panose="020F0502020204030204" pitchFamily="34" charset="0"/>
              </a:rPr>
              <a:t> starter med </a:t>
            </a:r>
            <a:r>
              <a:rPr lang="nb-NO" sz="2800" dirty="0" err="1">
                <a:latin typeface="Calibri" panose="020F0502020204030204" pitchFamily="34" charset="0"/>
                <a:cs typeface="Calibri" panose="020F0502020204030204" pitchFamily="34" charset="0"/>
              </a:rPr>
              <a:t>løpenr</a:t>
            </a:r>
            <a:r>
              <a:rPr lang="nb-NO" sz="2800" dirty="0">
                <a:latin typeface="Calibri" panose="020F0502020204030204" pitchFamily="34" charset="0"/>
                <a:cs typeface="Calibri" panose="020F0502020204030204" pitchFamily="34" charset="0"/>
              </a:rPr>
              <a:t> 01 for hver systemkode i anleggskolonne.</a:t>
            </a:r>
          </a:p>
          <a:p>
            <a:endParaRPr lang="nb-NO" sz="2800" dirty="0">
              <a:latin typeface="Calibri" panose="020F0502020204030204" pitchFamily="34" charset="0"/>
              <a:cs typeface="Calibri" panose="020F0502020204030204" pitchFamily="34" charset="0"/>
            </a:endParaRPr>
          </a:p>
          <a:p>
            <a:r>
              <a:rPr lang="nb-NO" sz="2800" dirty="0">
                <a:latin typeface="Calibri" panose="020F0502020204030204" pitchFamily="34" charset="0"/>
                <a:cs typeface="Calibri" panose="020F0502020204030204" pitchFamily="34" charset="0"/>
              </a:rPr>
              <a:t>Det er egen fane som gi grunnlag for bildefil navn som er en kombinasjon av:</a:t>
            </a:r>
          </a:p>
          <a:p>
            <a:pPr marL="514350" indent="-514350">
              <a:buFont typeface="+mj-lt"/>
              <a:buAutoNum type="arabicPeriod"/>
            </a:pPr>
            <a:r>
              <a:rPr lang="nb-NO" sz="2800" dirty="0">
                <a:latin typeface="Calibri" panose="020F0502020204030204" pitchFamily="34" charset="0"/>
                <a:cs typeface="Calibri" panose="020F0502020204030204" pitchFamily="34" charset="0"/>
              </a:rPr>
              <a:t>Feltet Tiltaks-id</a:t>
            </a:r>
          </a:p>
          <a:p>
            <a:pPr marL="514350" indent="-514350">
              <a:buFont typeface="+mj-lt"/>
              <a:buAutoNum type="arabicPeriod"/>
            </a:pPr>
            <a:r>
              <a:rPr lang="nb-NO" sz="2800" dirty="0">
                <a:latin typeface="Calibri" panose="020F0502020204030204" pitchFamily="34" charset="0"/>
                <a:cs typeface="Calibri" panose="020F0502020204030204" pitchFamily="34" charset="0"/>
              </a:rPr>
              <a:t>Teksten </a:t>
            </a:r>
            <a:r>
              <a:rPr lang="nb-NO" sz="2800" dirty="0" err="1">
                <a:latin typeface="Calibri" panose="020F0502020204030204" pitchFamily="34" charset="0"/>
                <a:cs typeface="Calibri" panose="020F0502020204030204" pitchFamily="34" charset="0"/>
              </a:rPr>
              <a:t>Bildenr</a:t>
            </a:r>
            <a:endParaRPr lang="nb-NO" sz="2800" dirty="0">
              <a:latin typeface="Calibri" panose="020F0502020204030204" pitchFamily="34" charset="0"/>
              <a:cs typeface="Calibri" panose="020F0502020204030204" pitchFamily="34" charset="0"/>
            </a:endParaRPr>
          </a:p>
          <a:p>
            <a:pPr marL="514350" indent="-514350">
              <a:buFont typeface="+mj-lt"/>
              <a:buAutoNum type="arabicPeriod"/>
            </a:pPr>
            <a:r>
              <a:rPr lang="nb-NO" sz="2800" dirty="0">
                <a:latin typeface="Calibri" panose="020F0502020204030204" pitchFamily="34" charset="0"/>
                <a:cs typeface="Calibri" panose="020F0502020204030204" pitchFamily="34" charset="0"/>
              </a:rPr>
              <a:t>Feltet Bilde </a:t>
            </a:r>
            <a:r>
              <a:rPr lang="nb-NO" sz="2800" dirty="0" err="1">
                <a:latin typeface="Calibri" panose="020F0502020204030204" pitchFamily="34" charset="0"/>
                <a:cs typeface="Calibri" panose="020F0502020204030204" pitchFamily="34" charset="0"/>
              </a:rPr>
              <a:t>nr</a:t>
            </a:r>
            <a:endParaRPr lang="nb-NO" sz="2800" dirty="0">
              <a:latin typeface="Calibri" panose="020F0502020204030204" pitchFamily="34" charset="0"/>
              <a:cs typeface="Calibri" panose="020F0502020204030204" pitchFamily="34" charset="0"/>
            </a:endParaRPr>
          </a:p>
          <a:p>
            <a:pPr marL="514350" indent="-514350">
              <a:buFont typeface="+mj-lt"/>
              <a:buAutoNum type="arabicPeriod"/>
            </a:pPr>
            <a:endParaRPr lang="nb-NO" sz="2800" dirty="0">
              <a:latin typeface="Calibri" panose="020F0502020204030204" pitchFamily="34" charset="0"/>
              <a:cs typeface="Calibri" panose="020F0502020204030204" pitchFamily="34" charset="0"/>
            </a:endParaRPr>
          </a:p>
        </p:txBody>
      </p:sp>
      <p:sp>
        <p:nvSpPr>
          <p:cNvPr id="25" name="TekstSylinder 24">
            <a:extLst>
              <a:ext uri="{FF2B5EF4-FFF2-40B4-BE49-F238E27FC236}">
                <a16:creationId xmlns:a16="http://schemas.microsoft.com/office/drawing/2014/main" id="{D18D4F6D-0EE9-B9DF-E453-FB5476ED108D}"/>
              </a:ext>
            </a:extLst>
          </p:cNvPr>
          <p:cNvSpPr txBox="1"/>
          <p:nvPr/>
        </p:nvSpPr>
        <p:spPr>
          <a:xfrm>
            <a:off x="7877908" y="9650437"/>
            <a:ext cx="5106572" cy="1815882"/>
          </a:xfrm>
          <a:prstGeom prst="rect">
            <a:avLst/>
          </a:prstGeom>
          <a:noFill/>
        </p:spPr>
        <p:txBody>
          <a:bodyPr wrap="square" rtlCol="0">
            <a:spAutoFit/>
          </a:bodyPr>
          <a:lstStyle/>
          <a:p>
            <a:r>
              <a:rPr lang="nb-NO" sz="2800" dirty="0"/>
              <a:t>For å oppdatere bildefil tabellen når man skal navngi filer høyreklikk i tabellen og velg «Oppdater»</a:t>
            </a:r>
          </a:p>
        </p:txBody>
      </p:sp>
      <p:sp>
        <p:nvSpPr>
          <p:cNvPr id="30" name="TekstSylinder 29">
            <a:extLst>
              <a:ext uri="{FF2B5EF4-FFF2-40B4-BE49-F238E27FC236}">
                <a16:creationId xmlns:a16="http://schemas.microsoft.com/office/drawing/2014/main" id="{E3B2F4C2-9290-6A85-8373-8BC1122CBF15}"/>
              </a:ext>
            </a:extLst>
          </p:cNvPr>
          <p:cNvSpPr txBox="1"/>
          <p:nvPr/>
        </p:nvSpPr>
        <p:spPr>
          <a:xfrm>
            <a:off x="12984480" y="8381623"/>
            <a:ext cx="4694434" cy="3354765"/>
          </a:xfrm>
          <a:prstGeom prst="rect">
            <a:avLst/>
          </a:prstGeom>
          <a:noFill/>
        </p:spPr>
        <p:txBody>
          <a:bodyPr wrap="square" rtlCol="0">
            <a:spAutoFit/>
          </a:bodyPr>
          <a:lstStyle/>
          <a:p>
            <a:r>
              <a:rPr lang="nb-NO" sz="2000" dirty="0"/>
              <a:t>Bildefilene i dette eksempel vi da se slik ut:</a:t>
            </a:r>
          </a:p>
          <a:p>
            <a:endParaRPr lang="nb-NO" sz="1600" dirty="0">
              <a:latin typeface="Arial" panose="020B0604020202020204" pitchFamily="34" charset="0"/>
              <a:cs typeface="Arial" panose="020B0604020202020204" pitchFamily="34" charset="0"/>
            </a:endParaRPr>
          </a:p>
          <a:p>
            <a:r>
              <a:rPr lang="nb-NO" sz="1600" dirty="0">
                <a:latin typeface="Arial" panose="020B0604020202020204" pitchFamily="34" charset="0"/>
                <a:cs typeface="Arial" panose="020B0604020202020204" pitchFamily="34" charset="0"/>
              </a:rPr>
              <a:t>010007A-492996-019-RIB_Bildenr_01</a:t>
            </a:r>
          </a:p>
          <a:p>
            <a:r>
              <a:rPr lang="nb-NO" sz="1600" dirty="0">
                <a:latin typeface="Arial" panose="020B0604020202020204" pitchFamily="34" charset="0"/>
                <a:cs typeface="Arial" panose="020B0604020202020204" pitchFamily="34" charset="0"/>
              </a:rPr>
              <a:t>010007A-492996-019-RIB_Bildenr_02</a:t>
            </a:r>
          </a:p>
          <a:p>
            <a:r>
              <a:rPr lang="nb-NO" sz="1600" dirty="0">
                <a:latin typeface="Arial" panose="020B0604020202020204" pitchFamily="34" charset="0"/>
                <a:cs typeface="Arial" panose="020B0604020202020204" pitchFamily="34" charset="0"/>
              </a:rPr>
              <a:t>010007A-492996-021-RIB_Bildenr_01</a:t>
            </a:r>
          </a:p>
          <a:p>
            <a:r>
              <a:rPr lang="nb-NO" sz="1600" dirty="0">
                <a:latin typeface="Arial" panose="020B0604020202020204" pitchFamily="34" charset="0"/>
                <a:cs typeface="Arial" panose="020B0604020202020204" pitchFamily="34" charset="0"/>
              </a:rPr>
              <a:t>010007A-492996-021-RIB_Bildenr_02</a:t>
            </a:r>
          </a:p>
          <a:p>
            <a:r>
              <a:rPr lang="nb-NO" sz="1600" dirty="0">
                <a:latin typeface="Arial" panose="020B0604020202020204" pitchFamily="34" charset="0"/>
                <a:cs typeface="Arial" panose="020B0604020202020204" pitchFamily="34" charset="0"/>
              </a:rPr>
              <a:t>010007A-492996-021-RIB_Bildenr_03</a:t>
            </a:r>
          </a:p>
          <a:p>
            <a:r>
              <a:rPr lang="nb-NO" sz="1600" dirty="0">
                <a:latin typeface="Arial" panose="020B0604020202020204" pitchFamily="34" charset="0"/>
                <a:cs typeface="Arial" panose="020B0604020202020204" pitchFamily="34" charset="0"/>
              </a:rPr>
              <a:t>010007A-492996-021-RIB_Bildenr_04</a:t>
            </a:r>
          </a:p>
          <a:p>
            <a:r>
              <a:rPr lang="nb-NO" sz="1600" dirty="0">
                <a:latin typeface="Arial" panose="020B0604020202020204" pitchFamily="34" charset="0"/>
                <a:cs typeface="Arial" panose="020B0604020202020204" pitchFamily="34" charset="0"/>
              </a:rPr>
              <a:t>010007A-492996-021-RIB_Bildenr_05</a:t>
            </a:r>
          </a:p>
          <a:p>
            <a:r>
              <a:rPr lang="nb-NO" sz="1600" dirty="0">
                <a:latin typeface="Arial" panose="020B0604020202020204" pitchFamily="34" charset="0"/>
                <a:cs typeface="Arial" panose="020B0604020202020204" pitchFamily="34" charset="0"/>
              </a:rPr>
              <a:t>010007A-492996-021-RIB_Bildenr_06</a:t>
            </a:r>
          </a:p>
          <a:p>
            <a:r>
              <a:rPr lang="nb-NO" sz="1600" dirty="0">
                <a:latin typeface="Arial" panose="020B0604020202020204" pitchFamily="34" charset="0"/>
                <a:cs typeface="Arial" panose="020B0604020202020204" pitchFamily="34" charset="0"/>
              </a:rPr>
              <a:t>010007A-492996-021-RIB_Bildenr_07</a:t>
            </a:r>
          </a:p>
          <a:p>
            <a:r>
              <a:rPr lang="nb-NO" sz="1600" dirty="0">
                <a:latin typeface="Arial" panose="020B0604020202020204" pitchFamily="34" charset="0"/>
                <a:cs typeface="Arial" panose="020B0604020202020204" pitchFamily="34" charset="0"/>
              </a:rPr>
              <a:t>010007A-492996-021-RIB_Bildenr_08</a:t>
            </a:r>
          </a:p>
          <a:p>
            <a:r>
              <a:rPr lang="nb-NO" sz="1600" dirty="0">
                <a:latin typeface="Arial" panose="020B0604020202020204" pitchFamily="34" charset="0"/>
                <a:cs typeface="Arial" panose="020B0604020202020204" pitchFamily="34" charset="0"/>
              </a:rPr>
              <a:t>010007A-492996-021-RIB_Bildenr_09</a:t>
            </a:r>
          </a:p>
        </p:txBody>
      </p:sp>
      <p:pic>
        <p:nvPicPr>
          <p:cNvPr id="4" name="Bilde 3">
            <a:extLst>
              <a:ext uri="{FF2B5EF4-FFF2-40B4-BE49-F238E27FC236}">
                <a16:creationId xmlns:a16="http://schemas.microsoft.com/office/drawing/2014/main" id="{59B0F85C-3177-9F68-27E8-9181FCCC7CAE}"/>
              </a:ext>
            </a:extLst>
          </p:cNvPr>
          <p:cNvPicPr>
            <a:picLocks noChangeAspect="1"/>
          </p:cNvPicPr>
          <p:nvPr/>
        </p:nvPicPr>
        <p:blipFill>
          <a:blip r:embed="rId3"/>
          <a:stretch>
            <a:fillRect/>
          </a:stretch>
        </p:blipFill>
        <p:spPr>
          <a:xfrm>
            <a:off x="1721217" y="6303993"/>
            <a:ext cx="18576342" cy="2210108"/>
          </a:xfrm>
          <a:prstGeom prst="rect">
            <a:avLst/>
          </a:prstGeom>
        </p:spPr>
      </p:pic>
    </p:spTree>
    <p:extLst>
      <p:ext uri="{BB962C8B-B14F-4D97-AF65-F5344CB8AC3E}">
        <p14:creationId xmlns:p14="http://schemas.microsoft.com/office/powerpoint/2010/main" val="768998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1CB03AC-FE48-F5C9-1FDD-C781E09F7DEE}"/>
              </a:ext>
            </a:extLst>
          </p:cNvPr>
          <p:cNvSpPr>
            <a:spLocks noGrp="1"/>
          </p:cNvSpPr>
          <p:nvPr>
            <p:ph type="title"/>
          </p:nvPr>
        </p:nvSpPr>
        <p:spPr>
          <a:xfrm>
            <a:off x="1944242" y="457200"/>
            <a:ext cx="17822228" cy="1071154"/>
          </a:xfrm>
        </p:spPr>
        <p:txBody>
          <a:bodyPr/>
          <a:lstStyle/>
          <a:p>
            <a:r>
              <a:rPr lang="nb-NO" dirty="0"/>
              <a:t>12. Bildenummer fotoserie</a:t>
            </a:r>
          </a:p>
        </p:txBody>
      </p:sp>
      <p:sp>
        <p:nvSpPr>
          <p:cNvPr id="12" name="TekstSylinder 11">
            <a:extLst>
              <a:ext uri="{FF2B5EF4-FFF2-40B4-BE49-F238E27FC236}">
                <a16:creationId xmlns:a16="http://schemas.microsoft.com/office/drawing/2014/main" id="{6DCC96FA-3760-5246-9F03-F0C6E16EDF26}"/>
              </a:ext>
            </a:extLst>
          </p:cNvPr>
          <p:cNvSpPr txBox="1"/>
          <p:nvPr/>
        </p:nvSpPr>
        <p:spPr>
          <a:xfrm>
            <a:off x="1904628" y="1874448"/>
            <a:ext cx="18392931" cy="1384995"/>
          </a:xfrm>
          <a:prstGeom prst="rect">
            <a:avLst/>
          </a:prstGeom>
          <a:noFill/>
        </p:spPr>
        <p:txBody>
          <a:bodyPr wrap="square" rtlCol="0">
            <a:spAutoFit/>
          </a:bodyPr>
          <a:lstStyle/>
          <a:p>
            <a:r>
              <a:rPr lang="nb-NO" sz="2800" dirty="0">
                <a:latin typeface="Calibri" panose="020F0502020204030204" pitchFamily="34" charset="0"/>
                <a:cs typeface="Calibri" panose="020F0502020204030204" pitchFamily="34" charset="0"/>
              </a:rPr>
              <a:t>Her vises eksempel på at bildenummer er gjennomgående registrert i Excel tilstandsregistrering og i fotoserie i rapport. Bildenummer må også være inkludert i filnavn i bildefilene, slik at disse kan kobles til tilstand-/tiltaksregistreringene når de er import til FDV systemet. </a:t>
            </a:r>
          </a:p>
        </p:txBody>
      </p:sp>
      <p:pic>
        <p:nvPicPr>
          <p:cNvPr id="5" name="Bilde 4">
            <a:extLst>
              <a:ext uri="{FF2B5EF4-FFF2-40B4-BE49-F238E27FC236}">
                <a16:creationId xmlns:a16="http://schemas.microsoft.com/office/drawing/2014/main" id="{F193734B-948E-125D-554F-D6F9BB8DBC55}"/>
              </a:ext>
            </a:extLst>
          </p:cNvPr>
          <p:cNvPicPr>
            <a:picLocks noChangeAspect="1"/>
          </p:cNvPicPr>
          <p:nvPr/>
        </p:nvPicPr>
        <p:blipFill>
          <a:blip r:embed="rId2"/>
          <a:stretch>
            <a:fillRect/>
          </a:stretch>
        </p:blipFill>
        <p:spPr>
          <a:xfrm>
            <a:off x="707045" y="3694334"/>
            <a:ext cx="19967187" cy="1428949"/>
          </a:xfrm>
          <a:prstGeom prst="rect">
            <a:avLst/>
          </a:prstGeom>
        </p:spPr>
      </p:pic>
      <p:pic>
        <p:nvPicPr>
          <p:cNvPr id="11" name="Bilde 10">
            <a:extLst>
              <a:ext uri="{FF2B5EF4-FFF2-40B4-BE49-F238E27FC236}">
                <a16:creationId xmlns:a16="http://schemas.microsoft.com/office/drawing/2014/main" id="{C1407734-B6F1-5238-6BFD-DBAE20D8C056}"/>
              </a:ext>
            </a:extLst>
          </p:cNvPr>
          <p:cNvPicPr>
            <a:picLocks noChangeAspect="1"/>
          </p:cNvPicPr>
          <p:nvPr/>
        </p:nvPicPr>
        <p:blipFill>
          <a:blip r:embed="rId3"/>
          <a:stretch>
            <a:fillRect/>
          </a:stretch>
        </p:blipFill>
        <p:spPr>
          <a:xfrm>
            <a:off x="9581883" y="5475402"/>
            <a:ext cx="6844067" cy="6268642"/>
          </a:xfrm>
          <a:prstGeom prst="rect">
            <a:avLst/>
          </a:prstGeom>
        </p:spPr>
      </p:pic>
      <p:pic>
        <p:nvPicPr>
          <p:cNvPr id="14" name="Bilde 13">
            <a:extLst>
              <a:ext uri="{FF2B5EF4-FFF2-40B4-BE49-F238E27FC236}">
                <a16:creationId xmlns:a16="http://schemas.microsoft.com/office/drawing/2014/main" id="{C225534F-40D5-B706-F380-CE170E8FF603}"/>
              </a:ext>
            </a:extLst>
          </p:cNvPr>
          <p:cNvPicPr>
            <a:picLocks noChangeAspect="1"/>
          </p:cNvPicPr>
          <p:nvPr/>
        </p:nvPicPr>
        <p:blipFill>
          <a:blip r:embed="rId4"/>
          <a:stretch>
            <a:fillRect/>
          </a:stretch>
        </p:blipFill>
        <p:spPr>
          <a:xfrm>
            <a:off x="1044361" y="5475402"/>
            <a:ext cx="7373379" cy="6230219"/>
          </a:xfrm>
          <a:prstGeom prst="rect">
            <a:avLst/>
          </a:prstGeom>
        </p:spPr>
      </p:pic>
    </p:spTree>
    <p:extLst>
      <p:ext uri="{BB962C8B-B14F-4D97-AF65-F5344CB8AC3E}">
        <p14:creationId xmlns:p14="http://schemas.microsoft.com/office/powerpoint/2010/main" val="2796416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45C755C-D0C2-DE50-57BA-B13B7D304C52}"/>
              </a:ext>
            </a:extLst>
          </p:cNvPr>
          <p:cNvSpPr>
            <a:spLocks noGrp="1"/>
          </p:cNvSpPr>
          <p:nvPr>
            <p:ph type="title"/>
          </p:nvPr>
        </p:nvSpPr>
        <p:spPr>
          <a:xfrm>
            <a:off x="1944242" y="457200"/>
            <a:ext cx="17822228" cy="1033411"/>
          </a:xfrm>
        </p:spPr>
        <p:txBody>
          <a:bodyPr>
            <a:normAutofit fontScale="90000"/>
          </a:bodyPr>
          <a:lstStyle/>
          <a:p>
            <a:r>
              <a:rPr lang="nb-NO" dirty="0"/>
              <a:t>13. Tilstand-/tiltaksregistrering i FDV systemet</a:t>
            </a:r>
          </a:p>
        </p:txBody>
      </p:sp>
      <p:pic>
        <p:nvPicPr>
          <p:cNvPr id="4" name="Bilde 3">
            <a:extLst>
              <a:ext uri="{FF2B5EF4-FFF2-40B4-BE49-F238E27FC236}">
                <a16:creationId xmlns:a16="http://schemas.microsoft.com/office/drawing/2014/main" id="{F9192285-15F7-0423-5AD8-889AEAF6C90E}"/>
              </a:ext>
            </a:extLst>
          </p:cNvPr>
          <p:cNvPicPr>
            <a:picLocks noChangeAspect="1"/>
          </p:cNvPicPr>
          <p:nvPr/>
        </p:nvPicPr>
        <p:blipFill>
          <a:blip r:embed="rId2"/>
          <a:stretch>
            <a:fillRect/>
          </a:stretch>
        </p:blipFill>
        <p:spPr>
          <a:xfrm>
            <a:off x="6621173" y="4189919"/>
            <a:ext cx="8888064" cy="7546469"/>
          </a:xfrm>
          <a:prstGeom prst="rect">
            <a:avLst/>
          </a:prstGeom>
        </p:spPr>
      </p:pic>
      <p:pic>
        <p:nvPicPr>
          <p:cNvPr id="5" name="Bilde 4">
            <a:extLst>
              <a:ext uri="{FF2B5EF4-FFF2-40B4-BE49-F238E27FC236}">
                <a16:creationId xmlns:a16="http://schemas.microsoft.com/office/drawing/2014/main" id="{997063CB-3338-D2EA-9D72-D0094D88FABD}"/>
              </a:ext>
            </a:extLst>
          </p:cNvPr>
          <p:cNvPicPr>
            <a:picLocks noChangeAspect="1"/>
          </p:cNvPicPr>
          <p:nvPr/>
        </p:nvPicPr>
        <p:blipFill>
          <a:blip r:embed="rId3"/>
          <a:stretch>
            <a:fillRect/>
          </a:stretch>
        </p:blipFill>
        <p:spPr>
          <a:xfrm>
            <a:off x="659567" y="3380585"/>
            <a:ext cx="20668331" cy="643284"/>
          </a:xfrm>
          <a:prstGeom prst="rect">
            <a:avLst/>
          </a:prstGeom>
        </p:spPr>
      </p:pic>
      <p:cxnSp>
        <p:nvCxnSpPr>
          <p:cNvPr id="7" name="Rett pilkobling 6">
            <a:extLst>
              <a:ext uri="{FF2B5EF4-FFF2-40B4-BE49-F238E27FC236}">
                <a16:creationId xmlns:a16="http://schemas.microsoft.com/office/drawing/2014/main" id="{E20FF5DE-524D-9095-9B2F-5D72F5603529}"/>
              </a:ext>
            </a:extLst>
          </p:cNvPr>
          <p:cNvCxnSpPr>
            <a:cxnSpLocks/>
          </p:cNvCxnSpPr>
          <p:nvPr/>
        </p:nvCxnSpPr>
        <p:spPr>
          <a:xfrm>
            <a:off x="1768839" y="3897443"/>
            <a:ext cx="4991725" cy="304300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Rett pilkobling 8">
            <a:extLst>
              <a:ext uri="{FF2B5EF4-FFF2-40B4-BE49-F238E27FC236}">
                <a16:creationId xmlns:a16="http://schemas.microsoft.com/office/drawing/2014/main" id="{CFF4A6FF-46F2-5CDD-4C78-3F36A7FF6449}"/>
              </a:ext>
            </a:extLst>
          </p:cNvPr>
          <p:cNvCxnSpPr>
            <a:cxnSpLocks/>
          </p:cNvCxnSpPr>
          <p:nvPr/>
        </p:nvCxnSpPr>
        <p:spPr>
          <a:xfrm>
            <a:off x="2608289" y="3897443"/>
            <a:ext cx="4152275" cy="68055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Rett pilkobling 13">
            <a:extLst>
              <a:ext uri="{FF2B5EF4-FFF2-40B4-BE49-F238E27FC236}">
                <a16:creationId xmlns:a16="http://schemas.microsoft.com/office/drawing/2014/main" id="{B185EA2F-478A-6358-03B9-0B628CBB86E7}"/>
              </a:ext>
            </a:extLst>
          </p:cNvPr>
          <p:cNvCxnSpPr>
            <a:cxnSpLocks/>
          </p:cNvCxnSpPr>
          <p:nvPr/>
        </p:nvCxnSpPr>
        <p:spPr>
          <a:xfrm>
            <a:off x="4946754" y="3897443"/>
            <a:ext cx="1813810" cy="176883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Rett pilkobling 17">
            <a:extLst>
              <a:ext uri="{FF2B5EF4-FFF2-40B4-BE49-F238E27FC236}">
                <a16:creationId xmlns:a16="http://schemas.microsoft.com/office/drawing/2014/main" id="{EEE33396-4D0F-92EC-01F8-A85D3ABB1BE3}"/>
              </a:ext>
            </a:extLst>
          </p:cNvPr>
          <p:cNvCxnSpPr>
            <a:cxnSpLocks/>
          </p:cNvCxnSpPr>
          <p:nvPr/>
        </p:nvCxnSpPr>
        <p:spPr>
          <a:xfrm>
            <a:off x="6760564" y="3897443"/>
            <a:ext cx="104931" cy="15439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Rett pilkobling 20">
            <a:extLst>
              <a:ext uri="{FF2B5EF4-FFF2-40B4-BE49-F238E27FC236}">
                <a16:creationId xmlns:a16="http://schemas.microsoft.com/office/drawing/2014/main" id="{DEF0BF39-15C6-8B14-E503-3BED1E572B56}"/>
              </a:ext>
            </a:extLst>
          </p:cNvPr>
          <p:cNvCxnSpPr>
            <a:cxnSpLocks/>
          </p:cNvCxnSpPr>
          <p:nvPr/>
        </p:nvCxnSpPr>
        <p:spPr>
          <a:xfrm flipH="1">
            <a:off x="7360170" y="3897443"/>
            <a:ext cx="2023673" cy="368758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Rett pilkobling 23">
            <a:extLst>
              <a:ext uri="{FF2B5EF4-FFF2-40B4-BE49-F238E27FC236}">
                <a16:creationId xmlns:a16="http://schemas.microsoft.com/office/drawing/2014/main" id="{D03C778F-363E-8704-70F3-3234A157131E}"/>
              </a:ext>
            </a:extLst>
          </p:cNvPr>
          <p:cNvCxnSpPr>
            <a:cxnSpLocks/>
          </p:cNvCxnSpPr>
          <p:nvPr/>
        </p:nvCxnSpPr>
        <p:spPr>
          <a:xfrm flipH="1">
            <a:off x="7360170" y="3897443"/>
            <a:ext cx="5171607" cy="505168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Rett pilkobling 26">
            <a:extLst>
              <a:ext uri="{FF2B5EF4-FFF2-40B4-BE49-F238E27FC236}">
                <a16:creationId xmlns:a16="http://schemas.microsoft.com/office/drawing/2014/main" id="{18B072AE-5E9B-90B9-F0C3-219593E4F1F2}"/>
              </a:ext>
            </a:extLst>
          </p:cNvPr>
          <p:cNvCxnSpPr>
            <a:cxnSpLocks/>
          </p:cNvCxnSpPr>
          <p:nvPr/>
        </p:nvCxnSpPr>
        <p:spPr>
          <a:xfrm flipH="1">
            <a:off x="7165298" y="3897443"/>
            <a:ext cx="9069050" cy="70453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Rett pilkobling 29">
            <a:extLst>
              <a:ext uri="{FF2B5EF4-FFF2-40B4-BE49-F238E27FC236}">
                <a16:creationId xmlns:a16="http://schemas.microsoft.com/office/drawing/2014/main" id="{8763CE19-323B-6445-79EA-9E060603E24C}"/>
              </a:ext>
            </a:extLst>
          </p:cNvPr>
          <p:cNvCxnSpPr>
            <a:cxnSpLocks/>
          </p:cNvCxnSpPr>
          <p:nvPr/>
        </p:nvCxnSpPr>
        <p:spPr>
          <a:xfrm flipH="1">
            <a:off x="7465102" y="3897443"/>
            <a:ext cx="9683646" cy="28331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Rett pilkobling 33">
            <a:extLst>
              <a:ext uri="{FF2B5EF4-FFF2-40B4-BE49-F238E27FC236}">
                <a16:creationId xmlns:a16="http://schemas.microsoft.com/office/drawing/2014/main" id="{282D10D2-94FB-0563-AF2D-58F2F5C4A212}"/>
              </a:ext>
            </a:extLst>
          </p:cNvPr>
          <p:cNvCxnSpPr>
            <a:cxnSpLocks/>
          </p:cNvCxnSpPr>
          <p:nvPr/>
        </p:nvCxnSpPr>
        <p:spPr>
          <a:xfrm flipH="1">
            <a:off x="7465102" y="3897443"/>
            <a:ext cx="10957809" cy="325286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Rett pilkobling 36">
            <a:extLst>
              <a:ext uri="{FF2B5EF4-FFF2-40B4-BE49-F238E27FC236}">
                <a16:creationId xmlns:a16="http://schemas.microsoft.com/office/drawing/2014/main" id="{DE4C5F76-FBAE-2944-A3CC-97901C68DA58}"/>
              </a:ext>
            </a:extLst>
          </p:cNvPr>
          <p:cNvCxnSpPr>
            <a:cxnSpLocks/>
          </p:cNvCxnSpPr>
          <p:nvPr/>
        </p:nvCxnSpPr>
        <p:spPr>
          <a:xfrm flipH="1">
            <a:off x="7531100" y="3897443"/>
            <a:ext cx="9917451" cy="348760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Rett pilkobling 40">
            <a:extLst>
              <a:ext uri="{FF2B5EF4-FFF2-40B4-BE49-F238E27FC236}">
                <a16:creationId xmlns:a16="http://schemas.microsoft.com/office/drawing/2014/main" id="{D7895FDD-7AEB-5D16-2551-B6BCFB505791}"/>
              </a:ext>
            </a:extLst>
          </p:cNvPr>
          <p:cNvCxnSpPr>
            <a:cxnSpLocks/>
          </p:cNvCxnSpPr>
          <p:nvPr/>
        </p:nvCxnSpPr>
        <p:spPr>
          <a:xfrm flipH="1">
            <a:off x="7165298" y="3897443"/>
            <a:ext cx="11891026" cy="57799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Rett pilkobling 43">
            <a:extLst>
              <a:ext uri="{FF2B5EF4-FFF2-40B4-BE49-F238E27FC236}">
                <a16:creationId xmlns:a16="http://schemas.microsoft.com/office/drawing/2014/main" id="{52AC6EE8-3700-EE60-D816-23EACC8DC203}"/>
              </a:ext>
            </a:extLst>
          </p:cNvPr>
          <p:cNvCxnSpPr>
            <a:cxnSpLocks/>
          </p:cNvCxnSpPr>
          <p:nvPr/>
        </p:nvCxnSpPr>
        <p:spPr>
          <a:xfrm flipH="1">
            <a:off x="7165298" y="3897443"/>
            <a:ext cx="12507002" cy="61863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Rett pilkobling 46">
            <a:extLst>
              <a:ext uri="{FF2B5EF4-FFF2-40B4-BE49-F238E27FC236}">
                <a16:creationId xmlns:a16="http://schemas.microsoft.com/office/drawing/2014/main" id="{BE3F0DFB-F467-79E9-AC6D-D2FFF1BC52D8}"/>
              </a:ext>
            </a:extLst>
          </p:cNvPr>
          <p:cNvCxnSpPr>
            <a:cxnSpLocks/>
          </p:cNvCxnSpPr>
          <p:nvPr/>
        </p:nvCxnSpPr>
        <p:spPr>
          <a:xfrm flipH="1">
            <a:off x="7061200" y="3897443"/>
            <a:ext cx="11684000" cy="602125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1" name="TekstSylinder 50">
            <a:extLst>
              <a:ext uri="{FF2B5EF4-FFF2-40B4-BE49-F238E27FC236}">
                <a16:creationId xmlns:a16="http://schemas.microsoft.com/office/drawing/2014/main" id="{BA2C0EFD-FF2C-276F-9AB4-6DE53EA95B84}"/>
              </a:ext>
            </a:extLst>
          </p:cNvPr>
          <p:cNvSpPr txBox="1"/>
          <p:nvPr/>
        </p:nvSpPr>
        <p:spPr>
          <a:xfrm>
            <a:off x="1944242" y="2106421"/>
            <a:ext cx="18085633" cy="584647"/>
          </a:xfrm>
          <a:prstGeom prst="rect">
            <a:avLst/>
          </a:prstGeom>
          <a:noFill/>
        </p:spPr>
        <p:txBody>
          <a:bodyPr wrap="square" rtlCol="0">
            <a:spAutoFit/>
          </a:bodyPr>
          <a:lstStyle/>
          <a:p>
            <a:r>
              <a:rPr lang="nb-NO" dirty="0"/>
              <a:t>Viser hvordan en tilstand-/</a:t>
            </a:r>
            <a:r>
              <a:rPr lang="nb-NO" sz="2800" dirty="0"/>
              <a:t>tiltaksregistrering</a:t>
            </a:r>
            <a:r>
              <a:rPr lang="nb-NO" dirty="0"/>
              <a:t> vises i FDV systemet og hvor informasjon fra Excel filen ender</a:t>
            </a:r>
          </a:p>
        </p:txBody>
      </p:sp>
      <p:sp>
        <p:nvSpPr>
          <p:cNvPr id="52" name="TekstSylinder 51">
            <a:extLst>
              <a:ext uri="{FF2B5EF4-FFF2-40B4-BE49-F238E27FC236}">
                <a16:creationId xmlns:a16="http://schemas.microsoft.com/office/drawing/2014/main" id="{DCE59FB1-E080-4B45-01EC-816EC9EECD6A}"/>
              </a:ext>
            </a:extLst>
          </p:cNvPr>
          <p:cNvSpPr txBox="1"/>
          <p:nvPr/>
        </p:nvSpPr>
        <p:spPr>
          <a:xfrm>
            <a:off x="16467424" y="6730584"/>
            <a:ext cx="4555552" cy="1015663"/>
          </a:xfrm>
          <a:prstGeom prst="rect">
            <a:avLst/>
          </a:prstGeom>
          <a:noFill/>
        </p:spPr>
        <p:txBody>
          <a:bodyPr wrap="square" rtlCol="0">
            <a:spAutoFit/>
          </a:bodyPr>
          <a:lstStyle/>
          <a:p>
            <a:r>
              <a:rPr lang="nb-NO" sz="2000" dirty="0">
                <a:latin typeface="Calibri" panose="020F0502020204030204" pitchFamily="34" charset="0"/>
                <a:cs typeface="Calibri" panose="020F0502020204030204" pitchFamily="34" charset="0"/>
              </a:rPr>
              <a:t>Riktige navngitte bildefiler gir oss mulighet til å lagre bilde pr registrering som Dokumenter eller i Bildegalleri.</a:t>
            </a:r>
          </a:p>
        </p:txBody>
      </p:sp>
      <p:cxnSp>
        <p:nvCxnSpPr>
          <p:cNvPr id="53" name="Rett pilkobling 52">
            <a:extLst>
              <a:ext uri="{FF2B5EF4-FFF2-40B4-BE49-F238E27FC236}">
                <a16:creationId xmlns:a16="http://schemas.microsoft.com/office/drawing/2014/main" id="{D3B5F3D0-ADC1-1133-BC84-E1E10A1D9FA9}"/>
              </a:ext>
            </a:extLst>
          </p:cNvPr>
          <p:cNvCxnSpPr>
            <a:cxnSpLocks/>
            <a:stCxn id="52" idx="1"/>
          </p:cNvCxnSpPr>
          <p:nvPr/>
        </p:nvCxnSpPr>
        <p:spPr>
          <a:xfrm flipH="1" flipV="1">
            <a:off x="15159359" y="7137644"/>
            <a:ext cx="1308065" cy="1007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Rett pilkobling 55">
            <a:extLst>
              <a:ext uri="{FF2B5EF4-FFF2-40B4-BE49-F238E27FC236}">
                <a16:creationId xmlns:a16="http://schemas.microsoft.com/office/drawing/2014/main" id="{A0807AD7-AB45-1628-B34E-F4AF3E741C79}"/>
              </a:ext>
            </a:extLst>
          </p:cNvPr>
          <p:cNvCxnSpPr>
            <a:cxnSpLocks/>
            <a:stCxn id="52" idx="1"/>
          </p:cNvCxnSpPr>
          <p:nvPr/>
        </p:nvCxnSpPr>
        <p:spPr>
          <a:xfrm flipH="1">
            <a:off x="15189237" y="7238416"/>
            <a:ext cx="1278187" cy="4837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6945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43BF3B4-5EB3-E638-9B60-0DFD9A219510}"/>
              </a:ext>
            </a:extLst>
          </p:cNvPr>
          <p:cNvSpPr>
            <a:spLocks noGrp="1"/>
          </p:cNvSpPr>
          <p:nvPr>
            <p:ph type="title"/>
          </p:nvPr>
        </p:nvSpPr>
        <p:spPr>
          <a:xfrm>
            <a:off x="1944242" y="457200"/>
            <a:ext cx="17822228" cy="1045029"/>
          </a:xfrm>
        </p:spPr>
        <p:txBody>
          <a:bodyPr/>
          <a:lstStyle/>
          <a:p>
            <a:r>
              <a:rPr lang="nb-NO" dirty="0"/>
              <a:t>14. Tekstlengde tilstand-/tiltaksbeskrivelse</a:t>
            </a:r>
          </a:p>
        </p:txBody>
      </p:sp>
      <p:pic>
        <p:nvPicPr>
          <p:cNvPr id="4" name="Bilde 3">
            <a:extLst>
              <a:ext uri="{FF2B5EF4-FFF2-40B4-BE49-F238E27FC236}">
                <a16:creationId xmlns:a16="http://schemas.microsoft.com/office/drawing/2014/main" id="{FFFFDFB6-C63F-D0D9-F46C-DB2B5D36E239}"/>
              </a:ext>
            </a:extLst>
          </p:cNvPr>
          <p:cNvPicPr>
            <a:picLocks noChangeAspect="1"/>
          </p:cNvPicPr>
          <p:nvPr/>
        </p:nvPicPr>
        <p:blipFill>
          <a:blip r:embed="rId2"/>
          <a:stretch>
            <a:fillRect/>
          </a:stretch>
        </p:blipFill>
        <p:spPr>
          <a:xfrm>
            <a:off x="1944242" y="5624531"/>
            <a:ext cx="17756358" cy="1631216"/>
          </a:xfrm>
          <a:prstGeom prst="rect">
            <a:avLst/>
          </a:prstGeom>
        </p:spPr>
      </p:pic>
      <p:sp>
        <p:nvSpPr>
          <p:cNvPr id="5" name="TekstSylinder 4">
            <a:extLst>
              <a:ext uri="{FF2B5EF4-FFF2-40B4-BE49-F238E27FC236}">
                <a16:creationId xmlns:a16="http://schemas.microsoft.com/office/drawing/2014/main" id="{249E508D-D3C4-5CC3-9433-BE0B6CD43C5F}"/>
              </a:ext>
            </a:extLst>
          </p:cNvPr>
          <p:cNvSpPr txBox="1"/>
          <p:nvPr/>
        </p:nvSpPr>
        <p:spPr>
          <a:xfrm>
            <a:off x="1954127" y="2280669"/>
            <a:ext cx="15079595" cy="3108543"/>
          </a:xfrm>
          <a:prstGeom prst="rect">
            <a:avLst/>
          </a:prstGeom>
          <a:noFill/>
        </p:spPr>
        <p:txBody>
          <a:bodyPr wrap="square" rtlCol="0">
            <a:spAutoFit/>
          </a:bodyPr>
          <a:lstStyle/>
          <a:p>
            <a:r>
              <a:rPr lang="nb-NO" sz="2800" dirty="0">
                <a:latin typeface="Calibri" panose="020F0502020204030204" pitchFamily="34" charset="0"/>
                <a:cs typeface="Calibri" panose="020F0502020204030204" pitchFamily="34" charset="0"/>
              </a:rPr>
              <a:t>Det finnes 3 skjulte kolonner til høyre:</a:t>
            </a:r>
          </a:p>
          <a:p>
            <a:pPr marL="342900" indent="-342900">
              <a:buFont typeface="Arial" panose="020B0604020202020204" pitchFamily="34" charset="0"/>
              <a:buChar char="•"/>
            </a:pPr>
            <a:r>
              <a:rPr lang="nb-NO" sz="2800" b="1" dirty="0">
                <a:latin typeface="Calibri" panose="020F0502020204030204" pitchFamily="34" charset="0"/>
                <a:cs typeface="Calibri" panose="020F0502020204030204" pitchFamily="34" charset="0"/>
              </a:rPr>
              <a:t>1. siffer</a:t>
            </a:r>
            <a:r>
              <a:rPr lang="nb-NO" sz="2800" dirty="0">
                <a:latin typeface="Calibri" panose="020F0502020204030204" pitchFamily="34" charset="0"/>
                <a:cs typeface="Calibri" panose="020F0502020204030204" pitchFamily="34" charset="0"/>
              </a:rPr>
              <a:t>, benyttes for å plassere kostnad på riktig nivå i kostnadsoppstilling basert på Anlegg.</a:t>
            </a:r>
          </a:p>
          <a:p>
            <a:pPr marL="342900" indent="-342900">
              <a:buFont typeface="Arial" panose="020B0604020202020204" pitchFamily="34" charset="0"/>
              <a:buChar char="•"/>
            </a:pPr>
            <a:endParaRPr lang="nb-NO" sz="28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800" b="1" dirty="0">
                <a:latin typeface="Calibri" panose="020F0502020204030204" pitchFamily="34" charset="0"/>
                <a:cs typeface="Calibri" panose="020F0502020204030204" pitchFamily="34" charset="0"/>
              </a:rPr>
              <a:t>Lengde tilstandsbeskrivelse</a:t>
            </a:r>
            <a:r>
              <a:rPr lang="nb-NO" sz="2800" dirty="0">
                <a:latin typeface="Calibri" panose="020F0502020204030204" pitchFamily="34" charset="0"/>
                <a:cs typeface="Calibri" panose="020F0502020204030204" pitchFamily="34" charset="0"/>
              </a:rPr>
              <a:t> og </a:t>
            </a:r>
            <a:r>
              <a:rPr lang="nb-NO" sz="2800" b="1" dirty="0">
                <a:latin typeface="Calibri" panose="020F0502020204030204" pitchFamily="34" charset="0"/>
                <a:cs typeface="Calibri" panose="020F0502020204030204" pitchFamily="34" charset="0"/>
              </a:rPr>
              <a:t>Lengde tiltaksbeskrivelse</a:t>
            </a:r>
            <a:r>
              <a:rPr lang="nb-NO" sz="2800" dirty="0">
                <a:latin typeface="Calibri" panose="020F0502020204030204" pitchFamily="34" charset="0"/>
                <a:cs typeface="Calibri" panose="020F0502020204030204" pitchFamily="34" charset="0"/>
              </a:rPr>
              <a:t>, handler om at teksten ikke kan bestå av mer enn 3999 tegn som er en feltbegrensing i FDV systemets database for disse to tekstfeltene. Det er derfor viktig at teksten ikke overstiger dette.</a:t>
            </a:r>
          </a:p>
          <a:p>
            <a:endParaRPr lang="nb-NO"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25773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A9414A8-FFB7-CC13-4EED-9A78FAC41C95}"/>
              </a:ext>
            </a:extLst>
          </p:cNvPr>
          <p:cNvSpPr>
            <a:spLocks noGrp="1"/>
          </p:cNvSpPr>
          <p:nvPr>
            <p:ph type="title"/>
          </p:nvPr>
        </p:nvSpPr>
        <p:spPr>
          <a:xfrm>
            <a:off x="1944242" y="457200"/>
            <a:ext cx="17822228" cy="1064962"/>
          </a:xfrm>
        </p:spPr>
        <p:txBody>
          <a:bodyPr/>
          <a:lstStyle/>
          <a:p>
            <a:r>
              <a:rPr lang="nb-NO" dirty="0"/>
              <a:t>1. Eiendom og Bygning</a:t>
            </a:r>
          </a:p>
        </p:txBody>
      </p:sp>
      <p:pic>
        <p:nvPicPr>
          <p:cNvPr id="4" name="Bilde 3">
            <a:extLst>
              <a:ext uri="{FF2B5EF4-FFF2-40B4-BE49-F238E27FC236}">
                <a16:creationId xmlns:a16="http://schemas.microsoft.com/office/drawing/2014/main" id="{A360774D-E8DA-02DB-9E86-98CF9AED5BAC}"/>
              </a:ext>
            </a:extLst>
          </p:cNvPr>
          <p:cNvPicPr>
            <a:picLocks noChangeAspect="1"/>
          </p:cNvPicPr>
          <p:nvPr/>
        </p:nvPicPr>
        <p:blipFill>
          <a:blip r:embed="rId2"/>
          <a:stretch>
            <a:fillRect/>
          </a:stretch>
        </p:blipFill>
        <p:spPr>
          <a:xfrm>
            <a:off x="1944243" y="4800208"/>
            <a:ext cx="5865442" cy="5756823"/>
          </a:xfrm>
          <a:prstGeom prst="rect">
            <a:avLst/>
          </a:prstGeom>
        </p:spPr>
      </p:pic>
      <p:sp>
        <p:nvSpPr>
          <p:cNvPr id="11" name="TekstSylinder 10">
            <a:extLst>
              <a:ext uri="{FF2B5EF4-FFF2-40B4-BE49-F238E27FC236}">
                <a16:creationId xmlns:a16="http://schemas.microsoft.com/office/drawing/2014/main" id="{A81D1D72-9A1C-1444-FC40-FC0E394B4585}"/>
              </a:ext>
            </a:extLst>
          </p:cNvPr>
          <p:cNvSpPr txBox="1"/>
          <p:nvPr/>
        </p:nvSpPr>
        <p:spPr>
          <a:xfrm>
            <a:off x="16342595" y="4800208"/>
            <a:ext cx="4786955" cy="707886"/>
          </a:xfrm>
          <a:prstGeom prst="rect">
            <a:avLst/>
          </a:prstGeom>
          <a:noFill/>
        </p:spPr>
        <p:txBody>
          <a:bodyPr wrap="square" rtlCol="0">
            <a:spAutoFit/>
          </a:bodyPr>
          <a:lstStyle/>
          <a:p>
            <a:r>
              <a:rPr lang="nb-NO" sz="2000" dirty="0" err="1">
                <a:latin typeface="Calibri" panose="020F0502020204030204" pitchFamily="34" charset="0"/>
                <a:cs typeface="Calibri" panose="020F0502020204030204" pitchFamily="34" charset="0"/>
              </a:rPr>
              <a:t>EiendomsID</a:t>
            </a:r>
            <a:r>
              <a:rPr lang="nb-NO" sz="2000" dirty="0">
                <a:latin typeface="Calibri" panose="020F0502020204030204" pitchFamily="34" charset="0"/>
                <a:cs typeface="Calibri" panose="020F0502020204030204" pitchFamily="34" charset="0"/>
              </a:rPr>
              <a:t>: (Eiendomsnivå) 6 siffer 010638</a:t>
            </a:r>
          </a:p>
          <a:p>
            <a:r>
              <a:rPr lang="nb-NO" sz="2000" dirty="0">
                <a:latin typeface="Calibri" panose="020F0502020204030204" pitchFamily="34" charset="0"/>
                <a:cs typeface="Calibri" panose="020F0502020204030204" pitchFamily="34" charset="0"/>
              </a:rPr>
              <a:t>Eiendomsnavn: </a:t>
            </a:r>
            <a:r>
              <a:rPr lang="nb-NO" sz="2000" dirty="0" err="1">
                <a:latin typeface="Calibri" panose="020F0502020204030204" pitchFamily="34" charset="0"/>
                <a:cs typeface="Calibri" panose="020F0502020204030204" pitchFamily="34" charset="0"/>
              </a:rPr>
              <a:t>Mølladammen</a:t>
            </a:r>
            <a:r>
              <a:rPr lang="nb-NO" sz="2000" dirty="0">
                <a:latin typeface="Calibri" panose="020F0502020204030204" pitchFamily="34" charset="0"/>
                <a:cs typeface="Calibri" panose="020F0502020204030204" pitchFamily="34" charset="0"/>
              </a:rPr>
              <a:t> skole</a:t>
            </a:r>
          </a:p>
        </p:txBody>
      </p:sp>
      <p:sp>
        <p:nvSpPr>
          <p:cNvPr id="3" name="TekstSylinder 2">
            <a:extLst>
              <a:ext uri="{FF2B5EF4-FFF2-40B4-BE49-F238E27FC236}">
                <a16:creationId xmlns:a16="http://schemas.microsoft.com/office/drawing/2014/main" id="{7AAFBA99-2047-B83B-292E-C1E6F22A9DBA}"/>
              </a:ext>
            </a:extLst>
          </p:cNvPr>
          <p:cNvSpPr txBox="1"/>
          <p:nvPr/>
        </p:nvSpPr>
        <p:spPr>
          <a:xfrm>
            <a:off x="1944242" y="1822357"/>
            <a:ext cx="19185308" cy="2308324"/>
          </a:xfrm>
          <a:prstGeom prst="rect">
            <a:avLst/>
          </a:prstGeom>
          <a:noFill/>
        </p:spPr>
        <p:txBody>
          <a:bodyPr wrap="square" rtlCol="0">
            <a:spAutoFit/>
          </a:bodyPr>
          <a:lstStyle/>
          <a:p>
            <a:pPr marL="342900" indent="-342900">
              <a:buFont typeface="Arial" panose="020B0604020202020204" pitchFamily="34" charset="0"/>
              <a:buChar char="•"/>
            </a:pPr>
            <a:r>
              <a:rPr lang="nb-NO" sz="2400" dirty="0">
                <a:latin typeface="Calibri" panose="020F0502020204030204" pitchFamily="34" charset="0"/>
                <a:cs typeface="Calibri" panose="020F0502020204030204" pitchFamily="34" charset="0"/>
              </a:rPr>
              <a:t>Når en tilstandsanalyse skal gjennomføres er det avgjørende å forstå at en eiendom inneholder 1 eller flere bygninger og uteområde.</a:t>
            </a:r>
          </a:p>
          <a:p>
            <a:endParaRPr lang="nb-NO" sz="24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400" dirty="0">
                <a:latin typeface="Calibri" panose="020F0502020204030204" pitchFamily="34" charset="0"/>
                <a:cs typeface="Calibri" panose="020F0502020204030204" pitchFamily="34" charset="0"/>
              </a:rPr>
              <a:t>Det skal være klargjort oversikt over dette i form av lister og situasjonskart, slik at det ikke er noen tvil om hvilke Bygg ID som skal benyttes for registreringene.</a:t>
            </a:r>
          </a:p>
          <a:p>
            <a:endParaRPr lang="nb-NO" sz="24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400" dirty="0">
                <a:latin typeface="Calibri" panose="020F0502020204030204" pitchFamily="34" charset="0"/>
                <a:cs typeface="Calibri" panose="020F0502020204030204" pitchFamily="34" charset="0"/>
              </a:rPr>
              <a:t>Tilstand, tiltak, avvik, arbeidsordre relateres ALLTID til en konkret bygning eller uteområde, ALDRI kun til Eiendoms ID.</a:t>
            </a:r>
          </a:p>
        </p:txBody>
      </p:sp>
      <p:pic>
        <p:nvPicPr>
          <p:cNvPr id="6" name="Bilde 5">
            <a:extLst>
              <a:ext uri="{FF2B5EF4-FFF2-40B4-BE49-F238E27FC236}">
                <a16:creationId xmlns:a16="http://schemas.microsoft.com/office/drawing/2014/main" id="{A23A9203-1CA8-4F83-6FDC-944CAEF0CB57}"/>
              </a:ext>
            </a:extLst>
          </p:cNvPr>
          <p:cNvPicPr>
            <a:picLocks noChangeAspect="1"/>
          </p:cNvPicPr>
          <p:nvPr/>
        </p:nvPicPr>
        <p:blipFill>
          <a:blip r:embed="rId3"/>
          <a:stretch>
            <a:fillRect/>
          </a:stretch>
        </p:blipFill>
        <p:spPr>
          <a:xfrm>
            <a:off x="8006588" y="4783530"/>
            <a:ext cx="8139104" cy="2074525"/>
          </a:xfrm>
          <a:prstGeom prst="rect">
            <a:avLst/>
          </a:prstGeom>
        </p:spPr>
      </p:pic>
      <p:pic>
        <p:nvPicPr>
          <p:cNvPr id="9" name="Bilde 8">
            <a:extLst>
              <a:ext uri="{FF2B5EF4-FFF2-40B4-BE49-F238E27FC236}">
                <a16:creationId xmlns:a16="http://schemas.microsoft.com/office/drawing/2014/main" id="{23BF9275-16F9-4984-6D6D-F33C07836BDF}"/>
              </a:ext>
            </a:extLst>
          </p:cNvPr>
          <p:cNvPicPr>
            <a:picLocks noChangeAspect="1"/>
          </p:cNvPicPr>
          <p:nvPr/>
        </p:nvPicPr>
        <p:blipFill>
          <a:blip r:embed="rId4"/>
          <a:stretch>
            <a:fillRect/>
          </a:stretch>
        </p:blipFill>
        <p:spPr>
          <a:xfrm>
            <a:off x="8006587" y="6858055"/>
            <a:ext cx="8139104" cy="3690637"/>
          </a:xfrm>
          <a:prstGeom prst="rect">
            <a:avLst/>
          </a:prstGeom>
        </p:spPr>
      </p:pic>
      <p:sp>
        <p:nvSpPr>
          <p:cNvPr id="12" name="TekstSylinder 11">
            <a:extLst>
              <a:ext uri="{FF2B5EF4-FFF2-40B4-BE49-F238E27FC236}">
                <a16:creationId xmlns:a16="http://schemas.microsoft.com/office/drawing/2014/main" id="{A8479379-41FB-2847-35AD-599109218F27}"/>
              </a:ext>
            </a:extLst>
          </p:cNvPr>
          <p:cNvSpPr txBox="1"/>
          <p:nvPr/>
        </p:nvSpPr>
        <p:spPr>
          <a:xfrm>
            <a:off x="16342595" y="7016899"/>
            <a:ext cx="4786955" cy="707886"/>
          </a:xfrm>
          <a:prstGeom prst="rect">
            <a:avLst/>
          </a:prstGeom>
          <a:noFill/>
        </p:spPr>
        <p:txBody>
          <a:bodyPr wrap="square" rtlCol="0">
            <a:spAutoFit/>
          </a:bodyPr>
          <a:lstStyle/>
          <a:p>
            <a:r>
              <a:rPr lang="nb-NO" sz="2000" dirty="0" err="1">
                <a:latin typeface="Calibri" panose="020F0502020204030204" pitchFamily="34" charset="0"/>
                <a:cs typeface="Calibri" panose="020F0502020204030204" pitchFamily="34" charset="0"/>
              </a:rPr>
              <a:t>ByggID</a:t>
            </a:r>
            <a:r>
              <a:rPr lang="nb-NO" sz="2000" dirty="0">
                <a:latin typeface="Calibri" panose="020F0502020204030204" pitchFamily="34" charset="0"/>
                <a:cs typeface="Calibri" panose="020F0502020204030204" pitchFamily="34" charset="0"/>
              </a:rPr>
              <a:t>: (</a:t>
            </a:r>
            <a:r>
              <a:rPr lang="nb-NO" sz="2000" dirty="0" err="1">
                <a:latin typeface="Calibri" panose="020F0502020204030204" pitchFamily="34" charset="0"/>
                <a:cs typeface="Calibri" panose="020F0502020204030204" pitchFamily="34" charset="0"/>
              </a:rPr>
              <a:t>Byggnivå</a:t>
            </a:r>
            <a:r>
              <a:rPr lang="nb-NO" sz="2000" dirty="0">
                <a:latin typeface="Calibri" panose="020F0502020204030204" pitchFamily="34" charset="0"/>
                <a:cs typeface="Calibri" panose="020F0502020204030204" pitchFamily="34" charset="0"/>
              </a:rPr>
              <a:t>) 6 </a:t>
            </a:r>
            <a:r>
              <a:rPr lang="nb-NO" sz="2000" dirty="0" err="1">
                <a:latin typeface="Calibri" panose="020F0502020204030204" pitchFamily="34" charset="0"/>
                <a:cs typeface="Calibri" panose="020F0502020204030204" pitchFamily="34" charset="0"/>
              </a:rPr>
              <a:t>siffer+bokstav</a:t>
            </a:r>
            <a:r>
              <a:rPr lang="nb-NO" sz="2000" dirty="0">
                <a:latin typeface="Calibri" panose="020F0502020204030204" pitchFamily="34" charset="0"/>
                <a:cs typeface="Calibri" panose="020F0502020204030204" pitchFamily="34" charset="0"/>
              </a:rPr>
              <a:t> 010638A</a:t>
            </a:r>
          </a:p>
          <a:p>
            <a:r>
              <a:rPr lang="nb-NO" sz="2000" dirty="0" err="1">
                <a:latin typeface="Calibri" panose="020F0502020204030204" pitchFamily="34" charset="0"/>
                <a:cs typeface="Calibri" panose="020F0502020204030204" pitchFamily="34" charset="0"/>
              </a:rPr>
              <a:t>Byggnavn</a:t>
            </a:r>
            <a:r>
              <a:rPr lang="nb-NO" sz="2000" dirty="0">
                <a:latin typeface="Calibri" panose="020F0502020204030204" pitchFamily="34" charset="0"/>
                <a:cs typeface="Calibri" panose="020F0502020204030204" pitchFamily="34" charset="0"/>
              </a:rPr>
              <a:t>: </a:t>
            </a:r>
            <a:r>
              <a:rPr lang="nb-NO" sz="2000" dirty="0" err="1">
                <a:latin typeface="Calibri" panose="020F0502020204030204" pitchFamily="34" charset="0"/>
                <a:cs typeface="Calibri" panose="020F0502020204030204" pitchFamily="34" charset="0"/>
              </a:rPr>
              <a:t>Mølladammen</a:t>
            </a:r>
            <a:r>
              <a:rPr lang="nb-NO" sz="2000" dirty="0">
                <a:latin typeface="Calibri" panose="020F0502020204030204" pitchFamily="34" charset="0"/>
                <a:cs typeface="Calibri" panose="020F0502020204030204" pitchFamily="34" charset="0"/>
              </a:rPr>
              <a:t> skole, paviljong A </a:t>
            </a:r>
          </a:p>
        </p:txBody>
      </p:sp>
    </p:spTree>
    <p:extLst>
      <p:ext uri="{BB962C8B-B14F-4D97-AF65-F5344CB8AC3E}">
        <p14:creationId xmlns:p14="http://schemas.microsoft.com/office/powerpoint/2010/main" val="2904572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425BE8D-597B-4F72-AAD7-D8E5A7CE4370}"/>
              </a:ext>
            </a:extLst>
          </p:cNvPr>
          <p:cNvSpPr>
            <a:spLocks noGrp="1"/>
          </p:cNvSpPr>
          <p:nvPr>
            <p:ph type="title"/>
          </p:nvPr>
        </p:nvSpPr>
        <p:spPr>
          <a:xfrm>
            <a:off x="1944242" y="457200"/>
            <a:ext cx="17822228" cy="1577662"/>
          </a:xfrm>
        </p:spPr>
        <p:txBody>
          <a:bodyPr>
            <a:normAutofit fontScale="90000"/>
          </a:bodyPr>
          <a:lstStyle/>
          <a:p>
            <a:br>
              <a:rPr lang="en-US" dirty="0"/>
            </a:br>
            <a:r>
              <a:rPr lang="en-US" dirty="0"/>
              <a:t>  </a:t>
            </a:r>
          </a:p>
        </p:txBody>
      </p:sp>
      <p:sp>
        <p:nvSpPr>
          <p:cNvPr id="6" name="Title 1">
            <a:extLst>
              <a:ext uri="{FF2B5EF4-FFF2-40B4-BE49-F238E27FC236}">
                <a16:creationId xmlns:a16="http://schemas.microsoft.com/office/drawing/2014/main" id="{7EA2D052-9713-4447-80B4-6A58054EEFA1}"/>
              </a:ext>
            </a:extLst>
          </p:cNvPr>
          <p:cNvSpPr txBox="1">
            <a:spLocks/>
          </p:cNvSpPr>
          <p:nvPr/>
        </p:nvSpPr>
        <p:spPr>
          <a:xfrm>
            <a:off x="1944242" y="457200"/>
            <a:ext cx="17822228" cy="1259078"/>
          </a:xfrm>
          <a:prstGeom prst="rect">
            <a:avLst/>
          </a:prstGeom>
        </p:spPr>
        <p:txBody>
          <a:bodyPr vert="horz" lIns="0" tIns="0" rIns="0" bIns="0" rtlCol="0" anchor="b" anchorCtr="0">
            <a:normAutofit fontScale="97500"/>
          </a:bodyPr>
          <a:lstStyle>
            <a:lvl1pPr algn="l" defTabSz="1624889" rtl="0" eaLnBrk="1" latinLnBrk="0" hangingPunct="1">
              <a:lnSpc>
                <a:spcPts val="8000"/>
              </a:lnSpc>
              <a:spcBef>
                <a:spcPct val="0"/>
              </a:spcBef>
              <a:buNone/>
              <a:defRPr sz="7200" b="1" kern="1200">
                <a:solidFill>
                  <a:schemeClr val="accent4"/>
                </a:solidFill>
                <a:latin typeface="+mj-lt"/>
                <a:ea typeface="+mj-ea"/>
                <a:cs typeface="+mj-cs"/>
              </a:defRPr>
            </a:lvl1pPr>
          </a:lstStyle>
          <a:p>
            <a:r>
              <a:rPr lang="en-US" dirty="0"/>
              <a:t>2. </a:t>
            </a:r>
            <a:r>
              <a:rPr lang="en-US" sz="7400" dirty="0" err="1"/>
              <a:t>Felles</a:t>
            </a:r>
            <a:r>
              <a:rPr lang="en-US" dirty="0"/>
              <a:t> </a:t>
            </a:r>
            <a:r>
              <a:rPr lang="en-US" dirty="0" err="1">
                <a:latin typeface="Calibri" panose="020F0502020204030204" pitchFamily="34" charset="0"/>
                <a:cs typeface="Calibri" panose="020F0502020204030204" pitchFamily="34" charset="0"/>
              </a:rPr>
              <a:t>forståelse</a:t>
            </a:r>
            <a:r>
              <a:rPr lang="en-US" dirty="0"/>
              <a:t> for </a:t>
            </a:r>
            <a:r>
              <a:rPr lang="en-US" dirty="0" err="1"/>
              <a:t>anleggsstruktur</a:t>
            </a:r>
            <a:endParaRPr lang="en-US" dirty="0"/>
          </a:p>
        </p:txBody>
      </p:sp>
      <p:sp>
        <p:nvSpPr>
          <p:cNvPr id="13" name="Rektangel 12">
            <a:extLst>
              <a:ext uri="{FF2B5EF4-FFF2-40B4-BE49-F238E27FC236}">
                <a16:creationId xmlns:a16="http://schemas.microsoft.com/office/drawing/2014/main" id="{D96AEAE7-3727-4C19-949D-233184D219BE}"/>
              </a:ext>
            </a:extLst>
          </p:cNvPr>
          <p:cNvSpPr/>
          <p:nvPr/>
        </p:nvSpPr>
        <p:spPr>
          <a:xfrm>
            <a:off x="1417972" y="1825188"/>
            <a:ext cx="10671105" cy="4281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Eiendom (NS3457-2)</a:t>
            </a:r>
          </a:p>
        </p:txBody>
      </p:sp>
      <p:sp>
        <p:nvSpPr>
          <p:cNvPr id="15" name="Rektangel 14">
            <a:extLst>
              <a:ext uri="{FF2B5EF4-FFF2-40B4-BE49-F238E27FC236}">
                <a16:creationId xmlns:a16="http://schemas.microsoft.com/office/drawing/2014/main" id="{23B584A5-B8A5-40B8-BD6D-EC5AA4FCF673}"/>
              </a:ext>
            </a:extLst>
          </p:cNvPr>
          <p:cNvSpPr/>
          <p:nvPr/>
        </p:nvSpPr>
        <p:spPr>
          <a:xfrm>
            <a:off x="1417972" y="2253363"/>
            <a:ext cx="10671106" cy="37719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Bygning (NS3457-3)</a:t>
            </a:r>
          </a:p>
        </p:txBody>
      </p:sp>
      <p:sp>
        <p:nvSpPr>
          <p:cNvPr id="16" name="Rektangel 15">
            <a:extLst>
              <a:ext uri="{FF2B5EF4-FFF2-40B4-BE49-F238E27FC236}">
                <a16:creationId xmlns:a16="http://schemas.microsoft.com/office/drawing/2014/main" id="{B99DCF43-5C56-47A8-97DD-E8FD5C079772}"/>
              </a:ext>
            </a:extLst>
          </p:cNvPr>
          <p:cNvSpPr/>
          <p:nvPr/>
        </p:nvSpPr>
        <p:spPr>
          <a:xfrm>
            <a:off x="1417972" y="2630554"/>
            <a:ext cx="10671106" cy="3590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Utomhus</a:t>
            </a:r>
          </a:p>
        </p:txBody>
      </p:sp>
      <p:sp>
        <p:nvSpPr>
          <p:cNvPr id="17" name="Rektangel 16">
            <a:extLst>
              <a:ext uri="{FF2B5EF4-FFF2-40B4-BE49-F238E27FC236}">
                <a16:creationId xmlns:a16="http://schemas.microsoft.com/office/drawing/2014/main" id="{489B106A-4BB4-4F25-86E9-DA060901AC8D}"/>
              </a:ext>
            </a:extLst>
          </p:cNvPr>
          <p:cNvSpPr/>
          <p:nvPr/>
        </p:nvSpPr>
        <p:spPr>
          <a:xfrm>
            <a:off x="1417982" y="5456738"/>
            <a:ext cx="10671098" cy="5797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1 siffer bygningsdelskode (NS3451)</a:t>
            </a:r>
          </a:p>
        </p:txBody>
      </p:sp>
      <p:sp>
        <p:nvSpPr>
          <p:cNvPr id="18" name="Rektangel 17">
            <a:extLst>
              <a:ext uri="{FF2B5EF4-FFF2-40B4-BE49-F238E27FC236}">
                <a16:creationId xmlns:a16="http://schemas.microsoft.com/office/drawing/2014/main" id="{0483A489-CB3C-4DD0-B512-9C954C4967AD}"/>
              </a:ext>
            </a:extLst>
          </p:cNvPr>
          <p:cNvSpPr/>
          <p:nvPr/>
        </p:nvSpPr>
        <p:spPr>
          <a:xfrm>
            <a:off x="1417981" y="6036529"/>
            <a:ext cx="10671099" cy="127329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2 siffer bygningsdelskode (NS3451)</a:t>
            </a:r>
          </a:p>
        </p:txBody>
      </p:sp>
      <p:sp>
        <p:nvSpPr>
          <p:cNvPr id="19" name="Rektangel 18">
            <a:extLst>
              <a:ext uri="{FF2B5EF4-FFF2-40B4-BE49-F238E27FC236}">
                <a16:creationId xmlns:a16="http://schemas.microsoft.com/office/drawing/2014/main" id="{8A4AD47E-266F-4E29-8BA1-59BD03F16084}"/>
              </a:ext>
            </a:extLst>
          </p:cNvPr>
          <p:cNvSpPr/>
          <p:nvPr/>
        </p:nvSpPr>
        <p:spPr>
          <a:xfrm>
            <a:off x="1417977" y="7309827"/>
            <a:ext cx="10671099" cy="24671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4 siffer systemkode (NS3451)</a:t>
            </a:r>
          </a:p>
        </p:txBody>
      </p:sp>
      <p:sp>
        <p:nvSpPr>
          <p:cNvPr id="20" name="Rektangel 19">
            <a:extLst>
              <a:ext uri="{FF2B5EF4-FFF2-40B4-BE49-F238E27FC236}">
                <a16:creationId xmlns:a16="http://schemas.microsoft.com/office/drawing/2014/main" id="{AC7F6FEA-6757-4092-8263-7425C83A0571}"/>
              </a:ext>
            </a:extLst>
          </p:cNvPr>
          <p:cNvSpPr/>
          <p:nvPr/>
        </p:nvSpPr>
        <p:spPr>
          <a:xfrm>
            <a:off x="1417972" y="9776988"/>
            <a:ext cx="10671101" cy="3714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System (NS3457-7)</a:t>
            </a:r>
          </a:p>
        </p:txBody>
      </p:sp>
      <p:sp>
        <p:nvSpPr>
          <p:cNvPr id="24" name="Rektangel 23">
            <a:extLst>
              <a:ext uri="{FF2B5EF4-FFF2-40B4-BE49-F238E27FC236}">
                <a16:creationId xmlns:a16="http://schemas.microsoft.com/office/drawing/2014/main" id="{35CBC4D3-9CDE-461D-BB3F-FBB7D12FE094}"/>
              </a:ext>
            </a:extLst>
          </p:cNvPr>
          <p:cNvSpPr/>
          <p:nvPr/>
        </p:nvSpPr>
        <p:spPr>
          <a:xfrm>
            <a:off x="1417982" y="4998060"/>
            <a:ext cx="10671097" cy="45867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Kapittel 1 (NS3456)</a:t>
            </a:r>
          </a:p>
        </p:txBody>
      </p:sp>
      <p:sp>
        <p:nvSpPr>
          <p:cNvPr id="33" name="Rektangel 32">
            <a:extLst>
              <a:ext uri="{FF2B5EF4-FFF2-40B4-BE49-F238E27FC236}">
                <a16:creationId xmlns:a16="http://schemas.microsoft.com/office/drawing/2014/main" id="{7F669811-C5CD-4EDA-802A-1840236A520F}"/>
              </a:ext>
            </a:extLst>
          </p:cNvPr>
          <p:cNvSpPr/>
          <p:nvPr/>
        </p:nvSpPr>
        <p:spPr>
          <a:xfrm>
            <a:off x="1417972" y="10148452"/>
            <a:ext cx="10671102" cy="17647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nb-NO" dirty="0">
                <a:solidFill>
                  <a:srgbClr val="3C3E3E"/>
                </a:solidFill>
                <a:latin typeface="Calibri" panose="020F0502020204030204" pitchFamily="34" charset="0"/>
                <a:cs typeface="Calibri" panose="020F0502020204030204" pitchFamily="34" charset="0"/>
              </a:rPr>
              <a:t>Komponent (NS3457-8)</a:t>
            </a:r>
          </a:p>
        </p:txBody>
      </p:sp>
      <p:grpSp>
        <p:nvGrpSpPr>
          <p:cNvPr id="47" name="Gruppe 46">
            <a:extLst>
              <a:ext uri="{FF2B5EF4-FFF2-40B4-BE49-F238E27FC236}">
                <a16:creationId xmlns:a16="http://schemas.microsoft.com/office/drawing/2014/main" id="{DD45D69E-EABE-4DE6-B52F-AC37F9B26D54}"/>
              </a:ext>
            </a:extLst>
          </p:cNvPr>
          <p:cNvGrpSpPr/>
          <p:nvPr/>
        </p:nvGrpSpPr>
        <p:grpSpPr>
          <a:xfrm>
            <a:off x="12860976" y="2678967"/>
            <a:ext cx="8052573" cy="7469485"/>
            <a:chOff x="12567752" y="2678967"/>
            <a:chExt cx="8345798" cy="7566888"/>
          </a:xfrm>
        </p:grpSpPr>
        <p:sp>
          <p:nvSpPr>
            <p:cNvPr id="34" name="Rektangel: avrundede hjørner 33">
              <a:extLst>
                <a:ext uri="{FF2B5EF4-FFF2-40B4-BE49-F238E27FC236}">
                  <a16:creationId xmlns:a16="http://schemas.microsoft.com/office/drawing/2014/main" id="{41A42A16-59F8-407A-A1AC-919F708B9912}"/>
                </a:ext>
              </a:extLst>
            </p:cNvPr>
            <p:cNvSpPr/>
            <p:nvPr/>
          </p:nvSpPr>
          <p:spPr>
            <a:xfrm>
              <a:off x="14719828" y="2678967"/>
              <a:ext cx="4374672" cy="16248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2800" b="0" i="0" u="none" strike="noStrike" kern="1200" cap="none" spc="0" normalizeH="0" baseline="0" noProof="0" dirty="0">
                  <a:ln>
                    <a:noFill/>
                  </a:ln>
                  <a:solidFill>
                    <a:srgbClr val="FFFFFF"/>
                  </a:solidFill>
                  <a:effectLst/>
                  <a:uLnTx/>
                  <a:uFillTx/>
                  <a:latin typeface="Corbel"/>
                  <a:ea typeface="+mn-ea"/>
                  <a:cs typeface="+mn-cs"/>
                </a:rPr>
                <a:t>NS3457-2 Byggverkskompleks</a:t>
              </a:r>
            </a:p>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2800" b="0" i="0" u="none" strike="noStrike" kern="1200" cap="none" spc="0" normalizeH="0" baseline="0" noProof="0" dirty="0">
                  <a:ln>
                    <a:noFill/>
                  </a:ln>
                  <a:solidFill>
                    <a:srgbClr val="FFFFFF"/>
                  </a:solidFill>
                  <a:effectLst/>
                  <a:uLnTx/>
                  <a:uFillTx/>
                  <a:latin typeface="Corbel"/>
                  <a:ea typeface="+mn-ea"/>
                  <a:cs typeface="+mn-cs"/>
                </a:rPr>
                <a:t>Eiendom</a:t>
              </a:r>
            </a:p>
          </p:txBody>
        </p:sp>
        <p:sp>
          <p:nvSpPr>
            <p:cNvPr id="35" name="Rektangel: avrundede hjørner 34">
              <a:extLst>
                <a:ext uri="{FF2B5EF4-FFF2-40B4-BE49-F238E27FC236}">
                  <a16:creationId xmlns:a16="http://schemas.microsoft.com/office/drawing/2014/main" id="{5ECA8EF1-7B61-4259-BB1E-E4964622C829}"/>
                </a:ext>
              </a:extLst>
            </p:cNvPr>
            <p:cNvSpPr/>
            <p:nvPr/>
          </p:nvSpPr>
          <p:spPr>
            <a:xfrm>
              <a:off x="15205392" y="4717088"/>
              <a:ext cx="3403549" cy="16248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2800" b="0" i="0" u="none" strike="noStrike" kern="1200" cap="none" spc="0" normalizeH="0" baseline="0" noProof="0" dirty="0">
                  <a:ln>
                    <a:noFill/>
                  </a:ln>
                  <a:solidFill>
                    <a:srgbClr val="FFFFFF"/>
                  </a:solidFill>
                  <a:effectLst/>
                  <a:uLnTx/>
                  <a:uFillTx/>
                  <a:latin typeface="Corbel"/>
                  <a:ea typeface="+mn-ea"/>
                  <a:cs typeface="+mn-cs"/>
                </a:rPr>
                <a:t>NS3457-3</a:t>
              </a:r>
            </a:p>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2800" b="0" i="0" u="none" strike="noStrike" kern="1200" cap="none" spc="0" normalizeH="0" baseline="0" noProof="0" dirty="0">
                  <a:ln>
                    <a:noFill/>
                  </a:ln>
                  <a:solidFill>
                    <a:srgbClr val="FFFFFF"/>
                  </a:solidFill>
                  <a:effectLst/>
                  <a:uLnTx/>
                  <a:uFillTx/>
                  <a:latin typeface="Corbel"/>
                  <a:ea typeface="+mn-ea"/>
                  <a:cs typeface="+mn-cs"/>
                </a:rPr>
                <a:t>Byggverk</a:t>
              </a:r>
            </a:p>
          </p:txBody>
        </p:sp>
        <p:sp>
          <p:nvSpPr>
            <p:cNvPr id="36" name="Rektangel: avrundede hjørner 35">
              <a:extLst>
                <a:ext uri="{FF2B5EF4-FFF2-40B4-BE49-F238E27FC236}">
                  <a16:creationId xmlns:a16="http://schemas.microsoft.com/office/drawing/2014/main" id="{3ED7AD93-35B5-4AC6-983A-21487114F784}"/>
                </a:ext>
              </a:extLst>
            </p:cNvPr>
            <p:cNvSpPr/>
            <p:nvPr/>
          </p:nvSpPr>
          <p:spPr>
            <a:xfrm>
              <a:off x="17988225" y="6444126"/>
              <a:ext cx="2925325" cy="16248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dirty="0">
                  <a:ln>
                    <a:noFill/>
                  </a:ln>
                  <a:solidFill>
                    <a:srgbClr val="FFFFFF"/>
                  </a:solidFill>
                  <a:effectLst/>
                  <a:uLnTx/>
                  <a:uFillTx/>
                  <a:latin typeface="Corbel"/>
                  <a:ea typeface="+mn-ea"/>
                  <a:cs typeface="+mn-cs"/>
                </a:rPr>
                <a:t>NS3457-7</a:t>
              </a:r>
            </a:p>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dirty="0">
                  <a:ln>
                    <a:noFill/>
                  </a:ln>
                  <a:solidFill>
                    <a:srgbClr val="FFFFFF"/>
                  </a:solidFill>
                  <a:effectLst/>
                  <a:uLnTx/>
                  <a:uFillTx/>
                  <a:latin typeface="Corbel"/>
                  <a:ea typeface="+mn-ea"/>
                  <a:cs typeface="+mn-cs"/>
                </a:rPr>
                <a:t>System</a:t>
              </a:r>
            </a:p>
          </p:txBody>
        </p:sp>
        <p:sp>
          <p:nvSpPr>
            <p:cNvPr id="37" name="Rektangel: avrundede hjørner 36">
              <a:extLst>
                <a:ext uri="{FF2B5EF4-FFF2-40B4-BE49-F238E27FC236}">
                  <a16:creationId xmlns:a16="http://schemas.microsoft.com/office/drawing/2014/main" id="{EF203E0C-7987-4B47-AC10-253770026B64}"/>
                </a:ext>
              </a:extLst>
            </p:cNvPr>
            <p:cNvSpPr/>
            <p:nvPr/>
          </p:nvSpPr>
          <p:spPr>
            <a:xfrm>
              <a:off x="17849028" y="8621009"/>
              <a:ext cx="3030018" cy="16248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000" b="0" i="0" u="none" strike="noStrike" kern="1200" cap="none" spc="0" normalizeH="0" baseline="0" noProof="0" dirty="0">
                  <a:ln>
                    <a:noFill/>
                  </a:ln>
                  <a:solidFill>
                    <a:srgbClr val="FFFFFF"/>
                  </a:solidFill>
                  <a:effectLst/>
                  <a:uLnTx/>
                  <a:uFillTx/>
                  <a:latin typeface="Corbel"/>
                  <a:ea typeface="+mn-ea"/>
                  <a:cs typeface="+mn-cs"/>
                </a:rPr>
                <a:t>NS3457-8</a:t>
              </a:r>
            </a:p>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000" b="0" i="0" u="none" strike="noStrike" kern="1200" cap="none" spc="0" normalizeH="0" baseline="0" noProof="0" dirty="0">
                  <a:ln>
                    <a:noFill/>
                  </a:ln>
                  <a:solidFill>
                    <a:srgbClr val="FFFFFF"/>
                  </a:solidFill>
                  <a:effectLst/>
                  <a:uLnTx/>
                  <a:uFillTx/>
                  <a:latin typeface="Corbel"/>
                  <a:ea typeface="+mn-ea"/>
                  <a:cs typeface="+mn-cs"/>
                </a:rPr>
                <a:t>Komponent</a:t>
              </a:r>
            </a:p>
          </p:txBody>
        </p:sp>
        <p:sp>
          <p:nvSpPr>
            <p:cNvPr id="38" name="Rektangel: avrundede hjørner 37">
              <a:extLst>
                <a:ext uri="{FF2B5EF4-FFF2-40B4-BE49-F238E27FC236}">
                  <a16:creationId xmlns:a16="http://schemas.microsoft.com/office/drawing/2014/main" id="{6FB4DB18-C951-46DD-AE6E-67F2AD20F5F1}"/>
                </a:ext>
              </a:extLst>
            </p:cNvPr>
            <p:cNvSpPr/>
            <p:nvPr/>
          </p:nvSpPr>
          <p:spPr>
            <a:xfrm>
              <a:off x="12567752" y="6447138"/>
              <a:ext cx="2925325" cy="16248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dirty="0">
                  <a:ln>
                    <a:noFill/>
                  </a:ln>
                  <a:solidFill>
                    <a:srgbClr val="FFFFFF"/>
                  </a:solidFill>
                  <a:effectLst/>
                  <a:uLnTx/>
                  <a:uFillTx/>
                  <a:latin typeface="Corbel"/>
                  <a:ea typeface="+mn-ea"/>
                  <a:cs typeface="+mn-cs"/>
                </a:rPr>
                <a:t>NS3457-4</a:t>
              </a:r>
            </a:p>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dirty="0">
                  <a:ln>
                    <a:noFill/>
                  </a:ln>
                  <a:solidFill>
                    <a:srgbClr val="FFFFFF"/>
                  </a:solidFill>
                  <a:effectLst/>
                  <a:uLnTx/>
                  <a:uFillTx/>
                  <a:latin typeface="Corbel"/>
                  <a:ea typeface="+mn-ea"/>
                  <a:cs typeface="+mn-cs"/>
                </a:rPr>
                <a:t>Rom</a:t>
              </a:r>
            </a:p>
          </p:txBody>
        </p:sp>
        <p:sp>
          <p:nvSpPr>
            <p:cNvPr id="39" name="Rektangel: avrundede hjørner 38">
              <a:extLst>
                <a:ext uri="{FF2B5EF4-FFF2-40B4-BE49-F238E27FC236}">
                  <a16:creationId xmlns:a16="http://schemas.microsoft.com/office/drawing/2014/main" id="{B8122CE5-85FE-4902-B1AC-E64D197D0F2A}"/>
                </a:ext>
              </a:extLst>
            </p:cNvPr>
            <p:cNvSpPr/>
            <p:nvPr/>
          </p:nvSpPr>
          <p:spPr>
            <a:xfrm>
              <a:off x="12934673" y="8621009"/>
              <a:ext cx="2925322" cy="1624846"/>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dirty="0">
                  <a:ln>
                    <a:noFill/>
                  </a:ln>
                  <a:solidFill>
                    <a:srgbClr val="FFFFFF"/>
                  </a:solidFill>
                  <a:effectLst/>
                  <a:uLnTx/>
                  <a:uFillTx/>
                  <a:latin typeface="Corbel"/>
                  <a:ea typeface="+mn-ea"/>
                  <a:cs typeface="+mn-cs"/>
                </a:rPr>
                <a:t>NS3457-6</a:t>
              </a:r>
            </a:p>
            <a:p>
              <a:pPr marL="0" marR="0" lvl="0" indent="0" algn="ctr" defTabSz="1625163" rtl="0" eaLnBrk="1" fontAlgn="auto" latinLnBrk="0" hangingPunct="1">
                <a:lnSpc>
                  <a:spcPct val="100000"/>
                </a:lnSpc>
                <a:spcBef>
                  <a:spcPts val="0"/>
                </a:spcBef>
                <a:spcAft>
                  <a:spcPts val="0"/>
                </a:spcAft>
                <a:buClrTx/>
                <a:buSzTx/>
                <a:buFontTx/>
                <a:buNone/>
                <a:tabLst/>
                <a:defRPr/>
              </a:pPr>
              <a:r>
                <a:rPr kumimoji="0" lang="nb-NO" sz="4400" b="0" i="0" u="none" strike="noStrike" kern="1200" cap="none" spc="0" normalizeH="0" baseline="0" noProof="0" dirty="0">
                  <a:ln>
                    <a:noFill/>
                  </a:ln>
                  <a:solidFill>
                    <a:srgbClr val="FFFFFF"/>
                  </a:solidFill>
                  <a:effectLst/>
                  <a:uLnTx/>
                  <a:uFillTx/>
                  <a:latin typeface="Corbel"/>
                  <a:ea typeface="+mn-ea"/>
                  <a:cs typeface="+mn-cs"/>
                </a:rPr>
                <a:t>Soner</a:t>
              </a:r>
            </a:p>
          </p:txBody>
        </p:sp>
        <p:cxnSp>
          <p:nvCxnSpPr>
            <p:cNvPr id="40" name="Rett linje 39">
              <a:extLst>
                <a:ext uri="{FF2B5EF4-FFF2-40B4-BE49-F238E27FC236}">
                  <a16:creationId xmlns:a16="http://schemas.microsoft.com/office/drawing/2014/main" id="{85DCCD29-BEC7-482E-A892-717BACBD2075}"/>
                </a:ext>
              </a:extLst>
            </p:cNvPr>
            <p:cNvCxnSpPr>
              <a:cxnSpLocks/>
            </p:cNvCxnSpPr>
            <p:nvPr/>
          </p:nvCxnSpPr>
          <p:spPr>
            <a:xfrm>
              <a:off x="17043354" y="4303814"/>
              <a:ext cx="0" cy="72723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Rett linje 40">
              <a:extLst>
                <a:ext uri="{FF2B5EF4-FFF2-40B4-BE49-F238E27FC236}">
                  <a16:creationId xmlns:a16="http://schemas.microsoft.com/office/drawing/2014/main" id="{07FE4B5F-4854-424A-8414-8E7B47998C2F}"/>
                </a:ext>
              </a:extLst>
            </p:cNvPr>
            <p:cNvCxnSpPr>
              <a:cxnSpLocks/>
            </p:cNvCxnSpPr>
            <p:nvPr/>
          </p:nvCxnSpPr>
          <p:spPr>
            <a:xfrm>
              <a:off x="18266757" y="6008384"/>
              <a:ext cx="0" cy="72723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Rett linje 41">
              <a:extLst>
                <a:ext uri="{FF2B5EF4-FFF2-40B4-BE49-F238E27FC236}">
                  <a16:creationId xmlns:a16="http://schemas.microsoft.com/office/drawing/2014/main" id="{C6A9CAC6-05D9-4616-93D9-93715846DF0B}"/>
                </a:ext>
              </a:extLst>
            </p:cNvPr>
            <p:cNvCxnSpPr>
              <a:cxnSpLocks/>
            </p:cNvCxnSpPr>
            <p:nvPr/>
          </p:nvCxnSpPr>
          <p:spPr>
            <a:xfrm>
              <a:off x="18258116" y="7998152"/>
              <a:ext cx="0" cy="72723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Rett linje 42">
              <a:extLst>
                <a:ext uri="{FF2B5EF4-FFF2-40B4-BE49-F238E27FC236}">
                  <a16:creationId xmlns:a16="http://schemas.microsoft.com/office/drawing/2014/main" id="{6AE8B852-2139-4558-8CFF-57657DA92166}"/>
                </a:ext>
              </a:extLst>
            </p:cNvPr>
            <p:cNvCxnSpPr>
              <a:cxnSpLocks/>
            </p:cNvCxnSpPr>
            <p:nvPr/>
          </p:nvCxnSpPr>
          <p:spPr>
            <a:xfrm>
              <a:off x="15334003" y="6015058"/>
              <a:ext cx="0" cy="72723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Rett linje 43">
              <a:extLst>
                <a:ext uri="{FF2B5EF4-FFF2-40B4-BE49-F238E27FC236}">
                  <a16:creationId xmlns:a16="http://schemas.microsoft.com/office/drawing/2014/main" id="{89039E2D-F73E-4964-9637-82D2A434A8F1}"/>
                </a:ext>
              </a:extLst>
            </p:cNvPr>
            <p:cNvCxnSpPr>
              <a:cxnSpLocks/>
            </p:cNvCxnSpPr>
            <p:nvPr/>
          </p:nvCxnSpPr>
          <p:spPr>
            <a:xfrm>
              <a:off x="15628023" y="6226050"/>
              <a:ext cx="0" cy="2499333"/>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4" name="Bilde 3">
            <a:extLst>
              <a:ext uri="{FF2B5EF4-FFF2-40B4-BE49-F238E27FC236}">
                <a16:creationId xmlns:a16="http://schemas.microsoft.com/office/drawing/2014/main" id="{F0E79AA6-3F94-D259-CFE6-1727FE463BF2}"/>
              </a:ext>
            </a:extLst>
          </p:cNvPr>
          <p:cNvPicPr>
            <a:picLocks noChangeAspect="1"/>
          </p:cNvPicPr>
          <p:nvPr/>
        </p:nvPicPr>
        <p:blipFill>
          <a:blip r:embed="rId3"/>
          <a:stretch>
            <a:fillRect/>
          </a:stretch>
        </p:blipFill>
        <p:spPr>
          <a:xfrm>
            <a:off x="1206571" y="1811092"/>
            <a:ext cx="3638550" cy="1209675"/>
          </a:xfrm>
          <a:prstGeom prst="rect">
            <a:avLst/>
          </a:prstGeom>
        </p:spPr>
      </p:pic>
      <p:pic>
        <p:nvPicPr>
          <p:cNvPr id="3" name="Bilde 2">
            <a:extLst>
              <a:ext uri="{FF2B5EF4-FFF2-40B4-BE49-F238E27FC236}">
                <a16:creationId xmlns:a16="http://schemas.microsoft.com/office/drawing/2014/main" id="{6EFF2304-3144-A86C-370A-2F95DE9CAF40}"/>
              </a:ext>
            </a:extLst>
          </p:cNvPr>
          <p:cNvPicPr>
            <a:picLocks noChangeAspect="1"/>
          </p:cNvPicPr>
          <p:nvPr/>
        </p:nvPicPr>
        <p:blipFill>
          <a:blip r:embed="rId4"/>
          <a:stretch>
            <a:fillRect/>
          </a:stretch>
        </p:blipFill>
        <p:spPr>
          <a:xfrm>
            <a:off x="1237464" y="3157783"/>
            <a:ext cx="4256447" cy="8755404"/>
          </a:xfrm>
          <a:prstGeom prst="rect">
            <a:avLst/>
          </a:prstGeom>
        </p:spPr>
      </p:pic>
    </p:spTree>
    <p:extLst>
      <p:ext uri="{BB962C8B-B14F-4D97-AF65-F5344CB8AC3E}">
        <p14:creationId xmlns:p14="http://schemas.microsoft.com/office/powerpoint/2010/main" val="2652325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20" grpId="0" animBg="1"/>
      <p:bldP spid="24" grpId="0" animBg="1"/>
      <p:bldP spid="3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tekst 1">
            <a:extLst>
              <a:ext uri="{FF2B5EF4-FFF2-40B4-BE49-F238E27FC236}">
                <a16:creationId xmlns:a16="http://schemas.microsoft.com/office/drawing/2014/main" id="{7BBD626D-869F-49ED-B57A-7D9D10A3AFC6}"/>
              </a:ext>
            </a:extLst>
          </p:cNvPr>
          <p:cNvSpPr>
            <a:spLocks noGrp="1"/>
          </p:cNvSpPr>
          <p:nvPr>
            <p:ph type="body" sz="quarter" idx="14"/>
          </p:nvPr>
        </p:nvSpPr>
        <p:spPr>
          <a:xfrm>
            <a:off x="1944718" y="2210345"/>
            <a:ext cx="17821275" cy="790919"/>
          </a:xfrm>
        </p:spPr>
        <p:txBody>
          <a:bodyPr>
            <a:normAutofit/>
          </a:bodyPr>
          <a:lstStyle/>
          <a:p>
            <a:r>
              <a:rPr lang="nb-NO" dirty="0"/>
              <a:t>Håndslukkere med komponent pulverapparat med rom angivelse</a:t>
            </a:r>
          </a:p>
        </p:txBody>
      </p:sp>
      <p:sp>
        <p:nvSpPr>
          <p:cNvPr id="5" name="Title 1">
            <a:extLst>
              <a:ext uri="{FF2B5EF4-FFF2-40B4-BE49-F238E27FC236}">
                <a16:creationId xmlns:a16="http://schemas.microsoft.com/office/drawing/2014/main" id="{F425BE8D-597B-4F72-AAD7-D8E5A7CE4370}"/>
              </a:ext>
            </a:extLst>
          </p:cNvPr>
          <p:cNvSpPr>
            <a:spLocks noGrp="1"/>
          </p:cNvSpPr>
          <p:nvPr>
            <p:ph type="title"/>
          </p:nvPr>
        </p:nvSpPr>
        <p:spPr>
          <a:xfrm>
            <a:off x="1944242" y="457200"/>
            <a:ext cx="17822228" cy="1577662"/>
          </a:xfrm>
        </p:spPr>
        <p:txBody>
          <a:bodyPr>
            <a:normAutofit fontScale="90000"/>
          </a:bodyPr>
          <a:lstStyle/>
          <a:p>
            <a:br>
              <a:rPr lang="en-US" dirty="0"/>
            </a:br>
            <a:r>
              <a:rPr lang="en-US" dirty="0"/>
              <a:t>  </a:t>
            </a:r>
          </a:p>
        </p:txBody>
      </p:sp>
      <p:sp>
        <p:nvSpPr>
          <p:cNvPr id="6" name="Title 1">
            <a:extLst>
              <a:ext uri="{FF2B5EF4-FFF2-40B4-BE49-F238E27FC236}">
                <a16:creationId xmlns:a16="http://schemas.microsoft.com/office/drawing/2014/main" id="{7EA2D052-9713-4447-80B4-6A58054EEFA1}"/>
              </a:ext>
            </a:extLst>
          </p:cNvPr>
          <p:cNvSpPr txBox="1">
            <a:spLocks/>
          </p:cNvSpPr>
          <p:nvPr/>
        </p:nvSpPr>
        <p:spPr>
          <a:xfrm>
            <a:off x="1944242" y="457200"/>
            <a:ext cx="17822228" cy="1259078"/>
          </a:xfrm>
          <a:prstGeom prst="rect">
            <a:avLst/>
          </a:prstGeom>
        </p:spPr>
        <p:txBody>
          <a:bodyPr vert="horz" lIns="0" tIns="0" rIns="0" bIns="0" rtlCol="0" anchor="b" anchorCtr="0">
            <a:normAutofit fontScale="97500"/>
          </a:bodyPr>
          <a:lstStyle>
            <a:lvl1pPr algn="l" defTabSz="1624889" rtl="0" eaLnBrk="1" latinLnBrk="0" hangingPunct="1">
              <a:lnSpc>
                <a:spcPts val="8000"/>
              </a:lnSpc>
              <a:spcBef>
                <a:spcPct val="0"/>
              </a:spcBef>
              <a:buNone/>
              <a:defRPr sz="7200" b="1" kern="1200">
                <a:solidFill>
                  <a:schemeClr val="accent4"/>
                </a:solidFill>
                <a:latin typeface="+mj-lt"/>
                <a:ea typeface="+mj-ea"/>
                <a:cs typeface="+mj-cs"/>
              </a:defRPr>
            </a:lvl1pPr>
          </a:lstStyle>
          <a:p>
            <a:r>
              <a:rPr lang="en-US" dirty="0"/>
              <a:t>3. </a:t>
            </a:r>
            <a:r>
              <a:rPr lang="en-US" dirty="0" err="1"/>
              <a:t>Entydighet</a:t>
            </a:r>
            <a:r>
              <a:rPr lang="en-US" dirty="0"/>
              <a:t> </a:t>
            </a:r>
            <a:r>
              <a:rPr lang="en-US" dirty="0" err="1"/>
              <a:t>ved</a:t>
            </a:r>
            <a:r>
              <a:rPr lang="en-US" dirty="0"/>
              <a:t> bruk av NS 3457 </a:t>
            </a:r>
            <a:r>
              <a:rPr lang="en-US" dirty="0" err="1"/>
              <a:t>serien</a:t>
            </a:r>
            <a:r>
              <a:rPr lang="en-US" dirty="0"/>
              <a:t> TFM</a:t>
            </a:r>
          </a:p>
        </p:txBody>
      </p:sp>
      <p:pic>
        <p:nvPicPr>
          <p:cNvPr id="16" name="Bilde 15">
            <a:extLst>
              <a:ext uri="{FF2B5EF4-FFF2-40B4-BE49-F238E27FC236}">
                <a16:creationId xmlns:a16="http://schemas.microsoft.com/office/drawing/2014/main" id="{F273E3AC-2602-4A1B-A8BE-98CCEDFB2149}"/>
              </a:ext>
            </a:extLst>
          </p:cNvPr>
          <p:cNvPicPr>
            <a:picLocks noChangeAspect="1"/>
          </p:cNvPicPr>
          <p:nvPr/>
        </p:nvPicPr>
        <p:blipFill>
          <a:blip r:embed="rId3"/>
          <a:stretch>
            <a:fillRect/>
          </a:stretch>
        </p:blipFill>
        <p:spPr>
          <a:xfrm>
            <a:off x="1868849" y="3006779"/>
            <a:ext cx="17247765" cy="1241571"/>
          </a:xfrm>
          <a:prstGeom prst="rect">
            <a:avLst/>
          </a:prstGeom>
        </p:spPr>
      </p:pic>
      <p:sp>
        <p:nvSpPr>
          <p:cNvPr id="27" name="TekstSylinder 26">
            <a:extLst>
              <a:ext uri="{FF2B5EF4-FFF2-40B4-BE49-F238E27FC236}">
                <a16:creationId xmlns:a16="http://schemas.microsoft.com/office/drawing/2014/main" id="{FA7E1429-3CAF-4EBE-AF8B-0D12BAECE1F7}"/>
              </a:ext>
            </a:extLst>
          </p:cNvPr>
          <p:cNvSpPr txBox="1"/>
          <p:nvPr/>
        </p:nvSpPr>
        <p:spPr>
          <a:xfrm>
            <a:off x="5714206" y="6096794"/>
            <a:ext cx="10236200" cy="707886"/>
          </a:xfrm>
          <a:prstGeom prst="rect">
            <a:avLst/>
          </a:prstGeom>
          <a:noFill/>
        </p:spPr>
        <p:txBody>
          <a:bodyPr wrap="square" rtlCol="0">
            <a:spAutoFit/>
          </a:bodyPr>
          <a:lstStyle/>
          <a:p>
            <a:pPr algn="ctr"/>
            <a:r>
              <a:rPr lang="nb-NO" sz="4000" dirty="0">
                <a:latin typeface="Calibri" panose="020F0502020204030204" pitchFamily="34" charset="0"/>
                <a:cs typeface="Calibri" panose="020F0502020204030204" pitchFamily="34" charset="0"/>
              </a:rPr>
              <a:t>&lt;010522&gt;++A=3370.001-NZZ.001(++306)</a:t>
            </a:r>
          </a:p>
        </p:txBody>
      </p:sp>
      <p:pic>
        <p:nvPicPr>
          <p:cNvPr id="51" name="Bilde 50">
            <a:extLst>
              <a:ext uri="{FF2B5EF4-FFF2-40B4-BE49-F238E27FC236}">
                <a16:creationId xmlns:a16="http://schemas.microsoft.com/office/drawing/2014/main" id="{5301EB26-46E5-839B-A0A4-664C6DC0AB18}"/>
              </a:ext>
            </a:extLst>
          </p:cNvPr>
          <p:cNvPicPr>
            <a:picLocks noChangeAspect="1"/>
          </p:cNvPicPr>
          <p:nvPr/>
        </p:nvPicPr>
        <p:blipFill>
          <a:blip r:embed="rId4"/>
          <a:stretch>
            <a:fillRect/>
          </a:stretch>
        </p:blipFill>
        <p:spPr>
          <a:xfrm>
            <a:off x="6743700" y="6934994"/>
            <a:ext cx="7258050" cy="2895600"/>
          </a:xfrm>
          <a:prstGeom prst="rect">
            <a:avLst/>
          </a:prstGeom>
        </p:spPr>
      </p:pic>
      <p:grpSp>
        <p:nvGrpSpPr>
          <p:cNvPr id="11" name="Gruppe 10">
            <a:extLst>
              <a:ext uri="{FF2B5EF4-FFF2-40B4-BE49-F238E27FC236}">
                <a16:creationId xmlns:a16="http://schemas.microsoft.com/office/drawing/2014/main" id="{8962CDE7-6C18-BE26-4760-98490AC83C48}"/>
              </a:ext>
            </a:extLst>
          </p:cNvPr>
          <p:cNvGrpSpPr/>
          <p:nvPr/>
        </p:nvGrpSpPr>
        <p:grpSpPr>
          <a:xfrm>
            <a:off x="2138082" y="4848984"/>
            <a:ext cx="16683317" cy="585198"/>
            <a:chOff x="2138082" y="4848984"/>
            <a:chExt cx="16683317" cy="585198"/>
          </a:xfrm>
        </p:grpSpPr>
        <p:sp>
          <p:nvSpPr>
            <p:cNvPr id="13" name="TekstSylinder 12">
              <a:extLst>
                <a:ext uri="{FF2B5EF4-FFF2-40B4-BE49-F238E27FC236}">
                  <a16:creationId xmlns:a16="http://schemas.microsoft.com/office/drawing/2014/main" id="{0C2FAE6D-BF08-F9AD-64D2-AD1195D217FF}"/>
                </a:ext>
              </a:extLst>
            </p:cNvPr>
            <p:cNvSpPr txBox="1"/>
            <p:nvPr/>
          </p:nvSpPr>
          <p:spPr>
            <a:xfrm>
              <a:off x="2138082" y="4848984"/>
              <a:ext cx="1398494" cy="523220"/>
            </a:xfrm>
            <a:prstGeom prst="rect">
              <a:avLst/>
            </a:prstGeom>
            <a:noFill/>
          </p:spPr>
          <p:txBody>
            <a:bodyPr wrap="square" lIns="91440" tIns="45720" rIns="91440" bIns="45720" rtlCol="0" anchor="t">
              <a:spAutoFit/>
            </a:bodyPr>
            <a:lstStyle/>
            <a:p>
              <a:pPr algn="ctr"/>
              <a:r>
                <a:rPr lang="nb-NO" sz="2800" dirty="0">
                  <a:latin typeface="Calibri"/>
                  <a:ea typeface="Calibri"/>
                  <a:cs typeface="Calibri"/>
                </a:rPr>
                <a:t>010532</a:t>
              </a:r>
              <a:endParaRPr lang="nb-NO" sz="2800" dirty="0">
                <a:latin typeface="Calibri" panose="020F0502020204030204" pitchFamily="34" charset="0"/>
                <a:cs typeface="Calibri" panose="020F0502020204030204" pitchFamily="34" charset="0"/>
              </a:endParaRPr>
            </a:p>
          </p:txBody>
        </p:sp>
        <p:sp>
          <p:nvSpPr>
            <p:cNvPr id="14" name="TekstSylinder 13">
              <a:extLst>
                <a:ext uri="{FF2B5EF4-FFF2-40B4-BE49-F238E27FC236}">
                  <a16:creationId xmlns:a16="http://schemas.microsoft.com/office/drawing/2014/main" id="{BA15E3C1-1FEB-5BE9-F534-8B9E6D06AE03}"/>
                </a:ext>
              </a:extLst>
            </p:cNvPr>
            <p:cNvSpPr txBox="1"/>
            <p:nvPr/>
          </p:nvSpPr>
          <p:spPr>
            <a:xfrm>
              <a:off x="4011706" y="4848984"/>
              <a:ext cx="1675991"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A</a:t>
              </a:r>
            </a:p>
          </p:txBody>
        </p:sp>
        <p:sp>
          <p:nvSpPr>
            <p:cNvPr id="15" name="TekstSylinder 14">
              <a:extLst>
                <a:ext uri="{FF2B5EF4-FFF2-40B4-BE49-F238E27FC236}">
                  <a16:creationId xmlns:a16="http://schemas.microsoft.com/office/drawing/2014/main" id="{19C86E32-C76C-2E7C-A684-24C912170D83}"/>
                </a:ext>
              </a:extLst>
            </p:cNvPr>
            <p:cNvSpPr txBox="1"/>
            <p:nvPr/>
          </p:nvSpPr>
          <p:spPr>
            <a:xfrm>
              <a:off x="5526741" y="4848984"/>
              <a:ext cx="1216959"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3370</a:t>
              </a:r>
            </a:p>
          </p:txBody>
        </p:sp>
        <p:sp>
          <p:nvSpPr>
            <p:cNvPr id="17" name="TekstSylinder 16">
              <a:extLst>
                <a:ext uri="{FF2B5EF4-FFF2-40B4-BE49-F238E27FC236}">
                  <a16:creationId xmlns:a16="http://schemas.microsoft.com/office/drawing/2014/main" id="{250FCB99-D222-ED3C-D088-B286A87BDE40}"/>
                </a:ext>
              </a:extLst>
            </p:cNvPr>
            <p:cNvSpPr txBox="1"/>
            <p:nvPr/>
          </p:nvSpPr>
          <p:spPr>
            <a:xfrm>
              <a:off x="6860240" y="4848984"/>
              <a:ext cx="917343"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001</a:t>
              </a:r>
            </a:p>
          </p:txBody>
        </p:sp>
        <p:sp>
          <p:nvSpPr>
            <p:cNvPr id="18" name="TekstSylinder 17">
              <a:extLst>
                <a:ext uri="{FF2B5EF4-FFF2-40B4-BE49-F238E27FC236}">
                  <a16:creationId xmlns:a16="http://schemas.microsoft.com/office/drawing/2014/main" id="{B76FB025-BFFB-85F7-776C-1EE310C52386}"/>
                </a:ext>
              </a:extLst>
            </p:cNvPr>
            <p:cNvSpPr txBox="1"/>
            <p:nvPr/>
          </p:nvSpPr>
          <p:spPr>
            <a:xfrm>
              <a:off x="10258565" y="4848984"/>
              <a:ext cx="935215" cy="523220"/>
            </a:xfrm>
            <a:prstGeom prst="rect">
              <a:avLst/>
            </a:prstGeom>
            <a:noFill/>
          </p:spPr>
          <p:txBody>
            <a:bodyPr wrap="square" lIns="91440" tIns="45720" rIns="91440" bIns="45720" rtlCol="0" anchor="t">
              <a:spAutoFit/>
            </a:bodyPr>
            <a:lstStyle/>
            <a:p>
              <a:pPr algn="ctr"/>
              <a:endParaRPr lang="nb-NO" sz="2800" dirty="0">
                <a:latin typeface="Calibri" panose="020F0502020204030204" pitchFamily="34" charset="0"/>
                <a:ea typeface="Calibri"/>
                <a:cs typeface="Calibri" panose="020F0502020204030204" pitchFamily="34" charset="0"/>
              </a:endParaRPr>
            </a:p>
          </p:txBody>
        </p:sp>
        <p:sp>
          <p:nvSpPr>
            <p:cNvPr id="19" name="TekstSylinder 18">
              <a:extLst>
                <a:ext uri="{FF2B5EF4-FFF2-40B4-BE49-F238E27FC236}">
                  <a16:creationId xmlns:a16="http://schemas.microsoft.com/office/drawing/2014/main" id="{B385576A-4292-B7DE-4D83-898851B1680C}"/>
                </a:ext>
              </a:extLst>
            </p:cNvPr>
            <p:cNvSpPr txBox="1"/>
            <p:nvPr/>
          </p:nvSpPr>
          <p:spPr>
            <a:xfrm>
              <a:off x="9029700" y="4848984"/>
              <a:ext cx="1228865" cy="523220"/>
            </a:xfrm>
            <a:prstGeom prst="rect">
              <a:avLst/>
            </a:prstGeom>
            <a:noFill/>
          </p:spPr>
          <p:txBody>
            <a:bodyPr wrap="square" lIns="91440" tIns="45720" rIns="91440" bIns="45720" rtlCol="0" anchor="t">
              <a:spAutoFit/>
            </a:bodyPr>
            <a:lstStyle/>
            <a:p>
              <a:pPr algn="ctr"/>
              <a:endParaRPr lang="nb-NO" sz="2800" dirty="0">
                <a:latin typeface="Calibri" panose="020F0502020204030204" pitchFamily="34" charset="0"/>
                <a:ea typeface="Calibri"/>
                <a:cs typeface="Calibri" panose="020F0502020204030204" pitchFamily="34" charset="0"/>
              </a:endParaRPr>
            </a:p>
          </p:txBody>
        </p:sp>
        <p:sp>
          <p:nvSpPr>
            <p:cNvPr id="23" name="TekstSylinder 22">
              <a:extLst>
                <a:ext uri="{FF2B5EF4-FFF2-40B4-BE49-F238E27FC236}">
                  <a16:creationId xmlns:a16="http://schemas.microsoft.com/office/drawing/2014/main" id="{C1A2F786-3CBE-B4B1-C998-E4D2AA432034}"/>
                </a:ext>
              </a:extLst>
            </p:cNvPr>
            <p:cNvSpPr txBox="1"/>
            <p:nvPr/>
          </p:nvSpPr>
          <p:spPr>
            <a:xfrm>
              <a:off x="16932686" y="4910962"/>
              <a:ext cx="1888713"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306</a:t>
              </a:r>
            </a:p>
          </p:txBody>
        </p:sp>
        <p:sp>
          <p:nvSpPr>
            <p:cNvPr id="10" name="TekstSylinder 9">
              <a:extLst>
                <a:ext uri="{FF2B5EF4-FFF2-40B4-BE49-F238E27FC236}">
                  <a16:creationId xmlns:a16="http://schemas.microsoft.com/office/drawing/2014/main" id="{189A42D4-A295-C9A8-7D04-4B765A1AC658}"/>
                </a:ext>
              </a:extLst>
            </p:cNvPr>
            <p:cNvSpPr txBox="1"/>
            <p:nvPr/>
          </p:nvSpPr>
          <p:spPr>
            <a:xfrm>
              <a:off x="10276441" y="4850118"/>
              <a:ext cx="935215"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001</a:t>
              </a:r>
            </a:p>
          </p:txBody>
        </p:sp>
        <p:sp>
          <p:nvSpPr>
            <p:cNvPr id="12" name="TekstSylinder 11">
              <a:extLst>
                <a:ext uri="{FF2B5EF4-FFF2-40B4-BE49-F238E27FC236}">
                  <a16:creationId xmlns:a16="http://schemas.microsoft.com/office/drawing/2014/main" id="{02828200-A09B-CEE0-C8B1-FE102AB9565B}"/>
                </a:ext>
              </a:extLst>
            </p:cNvPr>
            <p:cNvSpPr txBox="1"/>
            <p:nvPr/>
          </p:nvSpPr>
          <p:spPr>
            <a:xfrm>
              <a:off x="9047576" y="4850118"/>
              <a:ext cx="1228865" cy="523220"/>
            </a:xfrm>
            <a:prstGeom prst="rect">
              <a:avLst/>
            </a:prstGeom>
            <a:noFill/>
          </p:spPr>
          <p:txBody>
            <a:bodyPr wrap="square" lIns="91440" tIns="45720" rIns="91440" bIns="45720" rtlCol="0" anchor="t">
              <a:spAutoFit/>
            </a:bodyPr>
            <a:lstStyle/>
            <a:p>
              <a:pPr algn="ctr"/>
              <a:r>
                <a:rPr lang="nb-NO" sz="2800" dirty="0">
                  <a:latin typeface="Calibri"/>
                  <a:ea typeface="Calibri"/>
                  <a:cs typeface="Calibri"/>
                </a:rPr>
                <a:t>NZZ</a:t>
              </a:r>
              <a:endParaRPr lang="nb-NO" sz="2800" dirty="0">
                <a:latin typeface="Calibri" panose="020F0502020204030204" pitchFamily="34" charset="0"/>
                <a:cs typeface="Calibri" panose="020F0502020204030204" pitchFamily="34" charset="0"/>
              </a:endParaRPr>
            </a:p>
          </p:txBody>
        </p:sp>
      </p:grpSp>
      <p:grpSp>
        <p:nvGrpSpPr>
          <p:cNvPr id="26" name="Gruppe 25">
            <a:extLst>
              <a:ext uri="{FF2B5EF4-FFF2-40B4-BE49-F238E27FC236}">
                <a16:creationId xmlns:a16="http://schemas.microsoft.com/office/drawing/2014/main" id="{6475251A-9FA2-5DCE-DF48-2D99BB3EC789}"/>
              </a:ext>
            </a:extLst>
          </p:cNvPr>
          <p:cNvGrpSpPr/>
          <p:nvPr/>
        </p:nvGrpSpPr>
        <p:grpSpPr>
          <a:xfrm>
            <a:off x="2138082" y="4195605"/>
            <a:ext cx="16683318" cy="575965"/>
            <a:chOff x="2138082" y="4195605"/>
            <a:chExt cx="16683318" cy="575965"/>
          </a:xfrm>
        </p:grpSpPr>
        <p:sp>
          <p:nvSpPr>
            <p:cNvPr id="7" name="TekstSylinder 6">
              <a:extLst>
                <a:ext uri="{FF2B5EF4-FFF2-40B4-BE49-F238E27FC236}">
                  <a16:creationId xmlns:a16="http://schemas.microsoft.com/office/drawing/2014/main" id="{A8FC5758-960E-47D7-804E-AF85E4233622}"/>
                </a:ext>
              </a:extLst>
            </p:cNvPr>
            <p:cNvSpPr txBox="1"/>
            <p:nvPr/>
          </p:nvSpPr>
          <p:spPr>
            <a:xfrm>
              <a:off x="2138082" y="4195605"/>
              <a:ext cx="1398494"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010522</a:t>
              </a:r>
            </a:p>
          </p:txBody>
        </p:sp>
        <p:sp>
          <p:nvSpPr>
            <p:cNvPr id="20" name="TekstSylinder 19">
              <a:extLst>
                <a:ext uri="{FF2B5EF4-FFF2-40B4-BE49-F238E27FC236}">
                  <a16:creationId xmlns:a16="http://schemas.microsoft.com/office/drawing/2014/main" id="{E48EB43C-C615-4D9E-A61B-D331D3B61052}"/>
                </a:ext>
              </a:extLst>
            </p:cNvPr>
            <p:cNvSpPr txBox="1"/>
            <p:nvPr/>
          </p:nvSpPr>
          <p:spPr>
            <a:xfrm>
              <a:off x="4011706" y="4243112"/>
              <a:ext cx="1572697" cy="523220"/>
            </a:xfrm>
            <a:prstGeom prst="rect">
              <a:avLst/>
            </a:prstGeom>
            <a:noFill/>
          </p:spPr>
          <p:txBody>
            <a:bodyPr wrap="square" lIns="91440" tIns="45720" rIns="91440" bIns="45720" rtlCol="0" anchor="t">
              <a:spAutoFit/>
            </a:bodyPr>
            <a:lstStyle/>
            <a:p>
              <a:pPr algn="ctr"/>
              <a:endParaRPr lang="nb-NO" sz="2800" dirty="0">
                <a:latin typeface="Calibri" panose="020F0502020204030204" pitchFamily="34" charset="0"/>
                <a:ea typeface="Calibri"/>
                <a:cs typeface="Calibri" panose="020F0502020204030204" pitchFamily="34" charset="0"/>
              </a:endParaRPr>
            </a:p>
          </p:txBody>
        </p:sp>
        <p:sp>
          <p:nvSpPr>
            <p:cNvPr id="21" name="TekstSylinder 20">
              <a:extLst>
                <a:ext uri="{FF2B5EF4-FFF2-40B4-BE49-F238E27FC236}">
                  <a16:creationId xmlns:a16="http://schemas.microsoft.com/office/drawing/2014/main" id="{3E334229-3F45-4BAE-ACC4-71E48C19737B}"/>
                </a:ext>
              </a:extLst>
            </p:cNvPr>
            <p:cNvSpPr txBox="1"/>
            <p:nvPr/>
          </p:nvSpPr>
          <p:spPr>
            <a:xfrm>
              <a:off x="5526741" y="4195605"/>
              <a:ext cx="1216959"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337</a:t>
              </a:r>
            </a:p>
          </p:txBody>
        </p:sp>
        <p:sp>
          <p:nvSpPr>
            <p:cNvPr id="22" name="TekstSylinder 21">
              <a:extLst>
                <a:ext uri="{FF2B5EF4-FFF2-40B4-BE49-F238E27FC236}">
                  <a16:creationId xmlns:a16="http://schemas.microsoft.com/office/drawing/2014/main" id="{DDA595E3-1903-4C19-8495-6A58705B0BCF}"/>
                </a:ext>
              </a:extLst>
            </p:cNvPr>
            <p:cNvSpPr txBox="1"/>
            <p:nvPr/>
          </p:nvSpPr>
          <p:spPr>
            <a:xfrm>
              <a:off x="6860240" y="4195605"/>
              <a:ext cx="917343"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001</a:t>
              </a:r>
            </a:p>
          </p:txBody>
        </p:sp>
        <p:sp>
          <p:nvSpPr>
            <p:cNvPr id="24" name="TekstSylinder 23">
              <a:extLst>
                <a:ext uri="{FF2B5EF4-FFF2-40B4-BE49-F238E27FC236}">
                  <a16:creationId xmlns:a16="http://schemas.microsoft.com/office/drawing/2014/main" id="{A6659E20-8B2F-44F1-AF3F-9746E84B00B8}"/>
                </a:ext>
              </a:extLst>
            </p:cNvPr>
            <p:cNvSpPr txBox="1"/>
            <p:nvPr/>
          </p:nvSpPr>
          <p:spPr>
            <a:xfrm>
              <a:off x="10258565" y="4195605"/>
              <a:ext cx="935215"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001</a:t>
              </a:r>
            </a:p>
          </p:txBody>
        </p:sp>
        <p:sp>
          <p:nvSpPr>
            <p:cNvPr id="25" name="TekstSylinder 24">
              <a:extLst>
                <a:ext uri="{FF2B5EF4-FFF2-40B4-BE49-F238E27FC236}">
                  <a16:creationId xmlns:a16="http://schemas.microsoft.com/office/drawing/2014/main" id="{50631186-77B7-4BAB-B6E8-9761F132F725}"/>
                </a:ext>
              </a:extLst>
            </p:cNvPr>
            <p:cNvSpPr txBox="1"/>
            <p:nvPr/>
          </p:nvSpPr>
          <p:spPr>
            <a:xfrm>
              <a:off x="9029700" y="4195605"/>
              <a:ext cx="1228865"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NZ</a:t>
              </a:r>
            </a:p>
          </p:txBody>
        </p:sp>
        <p:sp>
          <p:nvSpPr>
            <p:cNvPr id="29" name="TekstSylinder 28">
              <a:extLst>
                <a:ext uri="{FF2B5EF4-FFF2-40B4-BE49-F238E27FC236}">
                  <a16:creationId xmlns:a16="http://schemas.microsoft.com/office/drawing/2014/main" id="{A53864DF-ED4C-469C-856D-2BB1B52DC3C7}"/>
                </a:ext>
              </a:extLst>
            </p:cNvPr>
            <p:cNvSpPr txBox="1"/>
            <p:nvPr/>
          </p:nvSpPr>
          <p:spPr>
            <a:xfrm>
              <a:off x="16932687" y="4248350"/>
              <a:ext cx="1888713"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306</a:t>
              </a:r>
            </a:p>
          </p:txBody>
        </p:sp>
        <p:sp>
          <p:nvSpPr>
            <p:cNvPr id="3" name="TekstSylinder 2">
              <a:extLst>
                <a:ext uri="{FF2B5EF4-FFF2-40B4-BE49-F238E27FC236}">
                  <a16:creationId xmlns:a16="http://schemas.microsoft.com/office/drawing/2014/main" id="{BD37A69F-4100-1152-2039-C76F01C01B8C}"/>
                </a:ext>
              </a:extLst>
            </p:cNvPr>
            <p:cNvSpPr txBox="1"/>
            <p:nvPr/>
          </p:nvSpPr>
          <p:spPr>
            <a:xfrm>
              <a:off x="4013227" y="4230945"/>
              <a:ext cx="1675991" cy="523220"/>
            </a:xfrm>
            <a:prstGeom prst="rect">
              <a:avLst/>
            </a:prstGeom>
            <a:noFill/>
          </p:spPr>
          <p:txBody>
            <a:bodyPr wrap="square" rtlCol="0">
              <a:spAutoFit/>
            </a:bodyPr>
            <a:lstStyle/>
            <a:p>
              <a:pPr algn="ctr"/>
              <a:r>
                <a:rPr lang="nb-NO" sz="2800" dirty="0">
                  <a:latin typeface="Calibri" panose="020F0502020204030204" pitchFamily="34" charset="0"/>
                  <a:cs typeface="Calibri" panose="020F0502020204030204" pitchFamily="34" charset="0"/>
                </a:rPr>
                <a:t>A</a:t>
              </a:r>
            </a:p>
          </p:txBody>
        </p:sp>
      </p:grpSp>
      <p:sp>
        <p:nvSpPr>
          <p:cNvPr id="4" name="TekstSylinder 3">
            <a:extLst>
              <a:ext uri="{FF2B5EF4-FFF2-40B4-BE49-F238E27FC236}">
                <a16:creationId xmlns:a16="http://schemas.microsoft.com/office/drawing/2014/main" id="{BB1BC653-E594-E872-F14B-038EE32C14C8}"/>
              </a:ext>
            </a:extLst>
          </p:cNvPr>
          <p:cNvSpPr txBox="1"/>
          <p:nvPr/>
        </p:nvSpPr>
        <p:spPr>
          <a:xfrm>
            <a:off x="15544800" y="8014712"/>
            <a:ext cx="5551714" cy="1815882"/>
          </a:xfrm>
          <a:prstGeom prst="rect">
            <a:avLst/>
          </a:prstGeom>
          <a:noFill/>
        </p:spPr>
        <p:txBody>
          <a:bodyPr wrap="square" rtlCol="0">
            <a:spAutoFit/>
          </a:bodyPr>
          <a:lstStyle/>
          <a:p>
            <a:r>
              <a:rPr lang="nb-NO" sz="2800" dirty="0">
                <a:latin typeface="Calibri" panose="020F0502020204030204" pitchFamily="34" charset="0"/>
                <a:cs typeface="Calibri" panose="020F0502020204030204" pitchFamily="34" charset="0"/>
              </a:rPr>
              <a:t>Prosjekter som følger TFM før 2021/22 har benyttet 3 siffer systemkoder, ny standard benytter 4 siffer systemkoder. </a:t>
            </a:r>
          </a:p>
        </p:txBody>
      </p:sp>
    </p:spTree>
    <p:extLst>
      <p:ext uri="{BB962C8B-B14F-4D97-AF65-F5344CB8AC3E}">
        <p14:creationId xmlns:p14="http://schemas.microsoft.com/office/powerpoint/2010/main" val="3359044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B475E3-91E5-D728-E1CF-82F71DF64B0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956230B-2C4D-C7DA-88AE-D16B5A56CBE9}"/>
              </a:ext>
            </a:extLst>
          </p:cNvPr>
          <p:cNvSpPr>
            <a:spLocks noGrp="1"/>
          </p:cNvSpPr>
          <p:nvPr>
            <p:ph type="title"/>
          </p:nvPr>
        </p:nvSpPr>
        <p:spPr>
          <a:xfrm>
            <a:off x="1921192" y="422910"/>
            <a:ext cx="17822228" cy="1131570"/>
          </a:xfrm>
        </p:spPr>
        <p:txBody>
          <a:bodyPr/>
          <a:lstStyle/>
          <a:p>
            <a:r>
              <a:rPr lang="nb-NO" dirty="0"/>
              <a:t>4. Generelle prinsipper for filnavn</a:t>
            </a:r>
          </a:p>
        </p:txBody>
      </p:sp>
      <p:sp>
        <p:nvSpPr>
          <p:cNvPr id="3" name="Plassholder for innhold 2">
            <a:extLst>
              <a:ext uri="{FF2B5EF4-FFF2-40B4-BE49-F238E27FC236}">
                <a16:creationId xmlns:a16="http://schemas.microsoft.com/office/drawing/2014/main" id="{F0C0F9F3-92F4-0D3A-7733-3C00D36D0C31}"/>
              </a:ext>
            </a:extLst>
          </p:cNvPr>
          <p:cNvSpPr>
            <a:spLocks noGrp="1"/>
          </p:cNvSpPr>
          <p:nvPr>
            <p:ph idx="1"/>
          </p:nvPr>
        </p:nvSpPr>
        <p:spPr>
          <a:xfrm>
            <a:off x="1921192" y="2230483"/>
            <a:ext cx="17822228" cy="7920990"/>
          </a:xfrm>
        </p:spPr>
        <p:txBody>
          <a:bodyPr>
            <a:normAutofit/>
          </a:bodyPr>
          <a:lstStyle/>
          <a:p>
            <a:pPr marL="0" indent="0">
              <a:buNone/>
            </a:pPr>
            <a:r>
              <a:rPr lang="nb-NO" sz="3200" dirty="0"/>
              <a:t>Følg alltid prinsippene for filnavn «</a:t>
            </a:r>
            <a:r>
              <a:rPr lang="nb-NO" sz="3200" b="1" dirty="0"/>
              <a:t>Hvor_Hva_Når</a:t>
            </a:r>
            <a:r>
              <a:rPr lang="nb-NO" sz="3200" dirty="0"/>
              <a:t>» ved registrering av filnavn på dokumenter:</a:t>
            </a:r>
          </a:p>
          <a:p>
            <a:pPr marL="0" indent="0">
              <a:buNone/>
            </a:pPr>
            <a:br>
              <a:rPr lang="nb-NO" sz="3200" dirty="0"/>
            </a:br>
            <a:r>
              <a:rPr lang="nb-NO" sz="3200" b="1" dirty="0"/>
              <a:t>Fil for registrering av tiltak på </a:t>
            </a:r>
            <a:r>
              <a:rPr lang="nb-NO" sz="3200" b="1" dirty="0" err="1"/>
              <a:t>byggnivå</a:t>
            </a:r>
            <a:r>
              <a:rPr lang="nb-NO" sz="3200" b="1" dirty="0"/>
              <a:t> navngis:</a:t>
            </a:r>
            <a:br>
              <a:rPr lang="nb-NO" sz="3200" dirty="0"/>
            </a:br>
            <a:r>
              <a:rPr lang="nb-NO" sz="3200" dirty="0">
                <a:solidFill>
                  <a:schemeClr val="bg1">
                    <a:lumMod val="50000"/>
                  </a:schemeClr>
                </a:solidFill>
              </a:rPr>
              <a:t> </a:t>
            </a:r>
            <a:r>
              <a:rPr lang="nb-NO" sz="3200" i="1" dirty="0">
                <a:solidFill>
                  <a:schemeClr val="tx1">
                    <a:lumMod val="50000"/>
                  </a:schemeClr>
                </a:solidFill>
              </a:rPr>
              <a:t>010018A_Haug skole, </a:t>
            </a:r>
            <a:r>
              <a:rPr lang="nb-NO" sz="3200" i="1" dirty="0" err="1">
                <a:solidFill>
                  <a:schemeClr val="tx1">
                    <a:lumMod val="50000"/>
                  </a:schemeClr>
                </a:solidFill>
              </a:rPr>
              <a:t>hovedbygning_Branntekniske</a:t>
            </a:r>
            <a:r>
              <a:rPr lang="nb-NO" sz="3200" i="1" dirty="0">
                <a:solidFill>
                  <a:schemeClr val="tx1">
                    <a:lumMod val="50000"/>
                  </a:schemeClr>
                </a:solidFill>
              </a:rPr>
              <a:t> Tilstandsregistreringer_2025</a:t>
            </a:r>
            <a:br>
              <a:rPr lang="nb-NO" sz="3200" dirty="0"/>
            </a:br>
            <a:br>
              <a:rPr lang="nb-NO" sz="3200" dirty="0"/>
            </a:br>
            <a:r>
              <a:rPr lang="nb-NO" sz="3200" b="1" dirty="0"/>
              <a:t>Fil for tilstandsrapportbrann på eiendomsnivå navngis: </a:t>
            </a:r>
            <a:br>
              <a:rPr lang="nb-NO" sz="3200" dirty="0"/>
            </a:br>
            <a:r>
              <a:rPr lang="nb-NO" sz="3200" i="1" dirty="0">
                <a:solidFill>
                  <a:schemeClr val="tx1">
                    <a:lumMod val="50000"/>
                  </a:schemeClr>
                </a:solidFill>
              </a:rPr>
              <a:t>010018_Haug </a:t>
            </a:r>
            <a:r>
              <a:rPr lang="nb-NO" sz="3200" i="1" dirty="0" err="1">
                <a:solidFill>
                  <a:schemeClr val="tx1">
                    <a:lumMod val="50000"/>
                  </a:schemeClr>
                </a:solidFill>
              </a:rPr>
              <a:t>skole_Brannteknisk</a:t>
            </a:r>
            <a:r>
              <a:rPr lang="nb-NO" sz="3200" i="1" dirty="0">
                <a:solidFill>
                  <a:schemeClr val="tx1">
                    <a:lumMod val="50000"/>
                  </a:schemeClr>
                </a:solidFill>
              </a:rPr>
              <a:t> Tilstandsvurdering_2025</a:t>
            </a:r>
            <a:br>
              <a:rPr lang="nb-NO" sz="3200" dirty="0"/>
            </a:br>
            <a:endParaRPr lang="nb-NO" sz="3200" dirty="0"/>
          </a:p>
          <a:p>
            <a:pPr marL="0" indent="0">
              <a:buNone/>
            </a:pPr>
            <a:r>
              <a:rPr lang="nb-NO" sz="3200" dirty="0"/>
              <a:t>Ved registrering av eksisterende rapporter bør rådgiver sitt beskrivende navn beholdes, som Brannteknisk tilstandsvurdering, Brannteknisk tilstandsanalyse osv.</a:t>
            </a:r>
          </a:p>
        </p:txBody>
      </p:sp>
    </p:spTree>
    <p:extLst>
      <p:ext uri="{BB962C8B-B14F-4D97-AF65-F5344CB8AC3E}">
        <p14:creationId xmlns:p14="http://schemas.microsoft.com/office/powerpoint/2010/main" val="167967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F8E259BC-FB59-4E2B-93FA-F0ABD3B236D9}"/>
              </a:ext>
            </a:extLst>
          </p:cNvPr>
          <p:cNvSpPr>
            <a:spLocks noGrp="1"/>
          </p:cNvSpPr>
          <p:nvPr>
            <p:ph type="title"/>
          </p:nvPr>
        </p:nvSpPr>
        <p:spPr>
          <a:xfrm>
            <a:off x="1944242" y="457200"/>
            <a:ext cx="17822228" cy="1031966"/>
          </a:xfrm>
        </p:spPr>
        <p:txBody>
          <a:bodyPr/>
          <a:lstStyle/>
          <a:p>
            <a:r>
              <a:rPr lang="nb-NO" dirty="0"/>
              <a:t>5. Excel tilstandsregistrering</a:t>
            </a:r>
          </a:p>
        </p:txBody>
      </p:sp>
      <p:pic>
        <p:nvPicPr>
          <p:cNvPr id="4" name="Bilde 3">
            <a:extLst>
              <a:ext uri="{FF2B5EF4-FFF2-40B4-BE49-F238E27FC236}">
                <a16:creationId xmlns:a16="http://schemas.microsoft.com/office/drawing/2014/main" id="{96CD2B53-BC9F-FF6F-E6E9-E96214F36AA1}"/>
              </a:ext>
            </a:extLst>
          </p:cNvPr>
          <p:cNvPicPr>
            <a:picLocks noChangeAspect="1"/>
          </p:cNvPicPr>
          <p:nvPr/>
        </p:nvPicPr>
        <p:blipFill>
          <a:blip r:embed="rId2"/>
          <a:stretch>
            <a:fillRect/>
          </a:stretch>
        </p:blipFill>
        <p:spPr>
          <a:xfrm>
            <a:off x="6858000" y="6494125"/>
            <a:ext cx="9644648" cy="4798716"/>
          </a:xfrm>
          <a:prstGeom prst="rect">
            <a:avLst/>
          </a:prstGeom>
        </p:spPr>
      </p:pic>
      <p:sp>
        <p:nvSpPr>
          <p:cNvPr id="5" name="TekstSylinder 4">
            <a:extLst>
              <a:ext uri="{FF2B5EF4-FFF2-40B4-BE49-F238E27FC236}">
                <a16:creationId xmlns:a16="http://schemas.microsoft.com/office/drawing/2014/main" id="{E67DCA58-3DFB-B65D-FB11-2A8192523EDD}"/>
              </a:ext>
            </a:extLst>
          </p:cNvPr>
          <p:cNvSpPr txBox="1"/>
          <p:nvPr/>
        </p:nvSpPr>
        <p:spPr>
          <a:xfrm>
            <a:off x="1944242" y="1676886"/>
            <a:ext cx="18237872" cy="4401205"/>
          </a:xfrm>
          <a:prstGeom prst="rect">
            <a:avLst/>
          </a:prstGeom>
          <a:noFill/>
        </p:spPr>
        <p:txBody>
          <a:bodyPr wrap="square" rtlCol="0">
            <a:spAutoFit/>
          </a:bodyPr>
          <a:lstStyle/>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Det opprettes EN fil PR. BYGNING, ref. «4. Generelle prinsipper for filnavn».</a:t>
            </a:r>
          </a:p>
          <a:p>
            <a:pPr marL="342900" indent="-342900">
              <a:buFont typeface="Arial" panose="020B0604020202020204" pitchFamily="34" charset="0"/>
              <a:buChar char="•"/>
            </a:pPr>
            <a:endParaRPr lang="nb-NO"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Rådgiver som gjennomfører tilstandsanalyse forholder seg til fanen «Tilstandsregistrering».</a:t>
            </a:r>
          </a:p>
          <a:p>
            <a:pPr marL="342900" indent="-342900">
              <a:buFont typeface="Arial" panose="020B0604020202020204" pitchFamily="34" charset="0"/>
              <a:buChar char="•"/>
            </a:pPr>
            <a:endParaRPr lang="nb-NO"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Fra og med rad 15 er det lagt inn utgangspunkt avhengig av type tilstandsanalyse som skal gjennomføres.</a:t>
            </a:r>
          </a:p>
          <a:p>
            <a:pPr marL="342900" indent="-342900">
              <a:buFont typeface="Arial" panose="020B0604020202020204" pitchFamily="34" charset="0"/>
              <a:buChar char="•"/>
            </a:pPr>
            <a:endParaRPr lang="nb-NO"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Viktig at man kopierer HELE rader ved behov for flere, slik at alle formler opprettholdes. Vær derfor oppmerksom også på de grupperte kolonnene som i utgangspunktet ikke vises.</a:t>
            </a:r>
          </a:p>
          <a:p>
            <a:pPr marL="342900" indent="-342900">
              <a:buFont typeface="Arial" panose="020B0604020202020204" pitchFamily="34" charset="0"/>
              <a:buChar char="•"/>
            </a:pPr>
            <a:endParaRPr lang="nb-NO"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Rader som ikke benyttes, slettes før ferdig fil og rapport overleveres.</a:t>
            </a:r>
          </a:p>
          <a:p>
            <a:pPr marL="342900" indent="-342900">
              <a:buFont typeface="Arial" panose="020B0604020202020204" pitchFamily="34" charset="0"/>
              <a:buChar char="•"/>
            </a:pPr>
            <a:endParaRPr lang="nb-NO"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Hvis det er avtalt at kostnadsestimat skal utarbeidet summeres dette i kostandsoppstillingen i fanen «Tilstandsregistrering summert».</a:t>
            </a:r>
          </a:p>
          <a:p>
            <a:pPr marL="342900" indent="-342900">
              <a:buFont typeface="Arial" panose="020B0604020202020204" pitchFamily="34" charset="0"/>
              <a:buChar char="•"/>
            </a:pPr>
            <a:endParaRPr lang="nb-NO" sz="2000"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nb-NO" sz="2000" dirty="0">
                <a:latin typeface="Calibri" panose="020F0502020204030204" pitchFamily="34" charset="0"/>
                <a:cs typeface="Calibri" panose="020F0502020204030204" pitchFamily="34" charset="0"/>
              </a:rPr>
              <a:t>Øvrige skjulte faner og Power Query skal ikke endres eller benyttes. Er for funksjoner i filen og importforberedelse til FDV systemet.</a:t>
            </a:r>
          </a:p>
        </p:txBody>
      </p:sp>
    </p:spTree>
    <p:extLst>
      <p:ext uri="{BB962C8B-B14F-4D97-AF65-F5344CB8AC3E}">
        <p14:creationId xmlns:p14="http://schemas.microsoft.com/office/powerpoint/2010/main" val="7276112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33E13-0094-2766-7D0D-5265B3C1156D}"/>
            </a:ext>
          </a:extLst>
        </p:cNvPr>
        <p:cNvGrpSpPr/>
        <p:nvPr/>
      </p:nvGrpSpPr>
      <p:grpSpPr>
        <a:xfrm>
          <a:off x="0" y="0"/>
          <a:ext cx="0" cy="0"/>
          <a:chOff x="0" y="0"/>
          <a:chExt cx="0" cy="0"/>
        </a:xfrm>
      </p:grpSpPr>
      <p:pic>
        <p:nvPicPr>
          <p:cNvPr id="14" name="Plassholder for innhold 13">
            <a:extLst>
              <a:ext uri="{FF2B5EF4-FFF2-40B4-BE49-F238E27FC236}">
                <a16:creationId xmlns:a16="http://schemas.microsoft.com/office/drawing/2014/main" id="{39185BF9-FCDD-5AB1-BB98-18E30BFB17D0}"/>
              </a:ext>
            </a:extLst>
          </p:cNvPr>
          <p:cNvPicPr>
            <a:picLocks noGrp="1" noChangeAspect="1"/>
          </p:cNvPicPr>
          <p:nvPr>
            <p:ph idx="1"/>
          </p:nvPr>
        </p:nvPicPr>
        <p:blipFill>
          <a:blip r:embed="rId2"/>
          <a:stretch>
            <a:fillRect/>
          </a:stretch>
        </p:blipFill>
        <p:spPr>
          <a:xfrm>
            <a:off x="1921668" y="6096794"/>
            <a:ext cx="17821275" cy="3833694"/>
          </a:xfrm>
          <a:prstGeom prst="rect">
            <a:avLst/>
          </a:prstGeom>
        </p:spPr>
      </p:pic>
      <p:sp>
        <p:nvSpPr>
          <p:cNvPr id="7" name="Text Placeholder 6">
            <a:extLst>
              <a:ext uri="{FF2B5EF4-FFF2-40B4-BE49-F238E27FC236}">
                <a16:creationId xmlns:a16="http://schemas.microsoft.com/office/drawing/2014/main" id="{56AEFB81-7719-EA0B-6247-8C91EFCE505C}"/>
              </a:ext>
            </a:extLst>
          </p:cNvPr>
          <p:cNvSpPr>
            <a:spLocks noGrp="1"/>
          </p:cNvSpPr>
          <p:nvPr>
            <p:ph type="body" sz="quarter" idx="14"/>
          </p:nvPr>
        </p:nvSpPr>
        <p:spPr>
          <a:xfrm>
            <a:off x="1945195" y="3242902"/>
            <a:ext cx="17821275" cy="790919"/>
          </a:xfrm>
        </p:spPr>
        <p:txBody>
          <a:bodyPr/>
          <a:lstStyle/>
          <a:p>
            <a:r>
              <a:rPr lang="nb-NO" dirty="0"/>
              <a:t>Legg inn følgende:</a:t>
            </a:r>
          </a:p>
        </p:txBody>
      </p:sp>
      <p:sp>
        <p:nvSpPr>
          <p:cNvPr id="5" name="Title 4">
            <a:extLst>
              <a:ext uri="{FF2B5EF4-FFF2-40B4-BE49-F238E27FC236}">
                <a16:creationId xmlns:a16="http://schemas.microsoft.com/office/drawing/2014/main" id="{11D83E8A-3DF7-5EB9-32F8-77AA8F05B27C}"/>
              </a:ext>
            </a:extLst>
          </p:cNvPr>
          <p:cNvSpPr>
            <a:spLocks noGrp="1"/>
          </p:cNvSpPr>
          <p:nvPr>
            <p:ph type="title"/>
          </p:nvPr>
        </p:nvSpPr>
        <p:spPr>
          <a:xfrm>
            <a:off x="1944242" y="457200"/>
            <a:ext cx="17822228" cy="1112452"/>
          </a:xfrm>
        </p:spPr>
        <p:txBody>
          <a:bodyPr/>
          <a:lstStyle/>
          <a:p>
            <a:r>
              <a:rPr lang="nb-NO" dirty="0"/>
              <a:t>6. Innlegging av data i </a:t>
            </a:r>
            <a:r>
              <a:rPr lang="nb-NO" dirty="0" err="1"/>
              <a:t>Excelfil</a:t>
            </a:r>
            <a:endParaRPr lang="nb-NO" dirty="0"/>
          </a:p>
        </p:txBody>
      </p:sp>
      <p:cxnSp>
        <p:nvCxnSpPr>
          <p:cNvPr id="12" name="Rett pilkobling 11">
            <a:extLst>
              <a:ext uri="{FF2B5EF4-FFF2-40B4-BE49-F238E27FC236}">
                <a16:creationId xmlns:a16="http://schemas.microsoft.com/office/drawing/2014/main" id="{CE09F8E5-5B94-3227-DACD-A89EB6CA32ED}"/>
              </a:ext>
            </a:extLst>
          </p:cNvPr>
          <p:cNvCxnSpPr>
            <a:cxnSpLocks/>
          </p:cNvCxnSpPr>
          <p:nvPr/>
        </p:nvCxnSpPr>
        <p:spPr>
          <a:xfrm flipH="1">
            <a:off x="8372642" y="5911028"/>
            <a:ext cx="857012" cy="584647"/>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5" name="Rett pilkobling 14">
            <a:extLst>
              <a:ext uri="{FF2B5EF4-FFF2-40B4-BE49-F238E27FC236}">
                <a16:creationId xmlns:a16="http://schemas.microsoft.com/office/drawing/2014/main" id="{AB57181C-FFC9-CD7A-6766-49B5BE089715}"/>
              </a:ext>
            </a:extLst>
          </p:cNvPr>
          <p:cNvCxnSpPr>
            <a:cxnSpLocks/>
            <a:stCxn id="2" idx="2"/>
          </p:cNvCxnSpPr>
          <p:nvPr/>
        </p:nvCxnSpPr>
        <p:spPr>
          <a:xfrm>
            <a:off x="6664157" y="5110561"/>
            <a:ext cx="744106" cy="1385114"/>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cxnSp>
        <p:nvCxnSpPr>
          <p:cNvPr id="18" name="Rett pilkobling 17">
            <a:extLst>
              <a:ext uri="{FF2B5EF4-FFF2-40B4-BE49-F238E27FC236}">
                <a16:creationId xmlns:a16="http://schemas.microsoft.com/office/drawing/2014/main" id="{1F5E6C52-95F2-94C2-A43F-6D657C18A92D}"/>
              </a:ext>
            </a:extLst>
          </p:cNvPr>
          <p:cNvCxnSpPr>
            <a:cxnSpLocks/>
            <a:stCxn id="4" idx="2"/>
          </p:cNvCxnSpPr>
          <p:nvPr/>
        </p:nvCxnSpPr>
        <p:spPr>
          <a:xfrm flipH="1">
            <a:off x="8372642" y="5695208"/>
            <a:ext cx="3769748" cy="1033352"/>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 name="TekstSylinder 1">
            <a:extLst>
              <a:ext uri="{FF2B5EF4-FFF2-40B4-BE49-F238E27FC236}">
                <a16:creationId xmlns:a16="http://schemas.microsoft.com/office/drawing/2014/main" id="{0A90BEFE-7A72-97A8-F13E-CBC42E3CB9B3}"/>
              </a:ext>
            </a:extLst>
          </p:cNvPr>
          <p:cNvSpPr txBox="1"/>
          <p:nvPr/>
        </p:nvSpPr>
        <p:spPr>
          <a:xfrm>
            <a:off x="5759113" y="4710451"/>
            <a:ext cx="1810087" cy="400110"/>
          </a:xfrm>
          <a:prstGeom prst="rect">
            <a:avLst/>
          </a:prstGeom>
          <a:noFill/>
          <a:ln w="3175">
            <a:solidFill>
              <a:schemeClr val="tx1"/>
            </a:solidFill>
          </a:ln>
        </p:spPr>
        <p:txBody>
          <a:bodyPr wrap="square" rtlCol="0">
            <a:spAutoFit/>
          </a:bodyPr>
          <a:lstStyle/>
          <a:p>
            <a:r>
              <a:rPr lang="nb-NO" sz="2000" dirty="0"/>
              <a:t>Eiendomsnavn</a:t>
            </a:r>
          </a:p>
        </p:txBody>
      </p:sp>
      <p:sp>
        <p:nvSpPr>
          <p:cNvPr id="3" name="TekstSylinder 2">
            <a:extLst>
              <a:ext uri="{FF2B5EF4-FFF2-40B4-BE49-F238E27FC236}">
                <a16:creationId xmlns:a16="http://schemas.microsoft.com/office/drawing/2014/main" id="{4AECCA7A-A1A6-5811-B8E7-6ACA53E150C9}"/>
              </a:ext>
            </a:extLst>
          </p:cNvPr>
          <p:cNvSpPr txBox="1"/>
          <p:nvPr/>
        </p:nvSpPr>
        <p:spPr>
          <a:xfrm>
            <a:off x="7878745" y="5326381"/>
            <a:ext cx="1735155" cy="400110"/>
          </a:xfrm>
          <a:prstGeom prst="rect">
            <a:avLst/>
          </a:prstGeom>
          <a:noFill/>
          <a:ln w="3175">
            <a:solidFill>
              <a:schemeClr val="tx1"/>
            </a:solidFill>
          </a:ln>
        </p:spPr>
        <p:txBody>
          <a:bodyPr wrap="square" rtlCol="0">
            <a:spAutoFit/>
          </a:bodyPr>
          <a:lstStyle/>
          <a:p>
            <a:r>
              <a:rPr lang="nb-NO" sz="2000" dirty="0"/>
              <a:t>Bygningsnavn</a:t>
            </a:r>
          </a:p>
        </p:txBody>
      </p:sp>
      <p:sp>
        <p:nvSpPr>
          <p:cNvPr id="4" name="TekstSylinder 3">
            <a:extLst>
              <a:ext uri="{FF2B5EF4-FFF2-40B4-BE49-F238E27FC236}">
                <a16:creationId xmlns:a16="http://schemas.microsoft.com/office/drawing/2014/main" id="{533D993B-3E0A-EDE3-071F-DB6F164A7897}"/>
              </a:ext>
            </a:extLst>
          </p:cNvPr>
          <p:cNvSpPr txBox="1"/>
          <p:nvPr/>
        </p:nvSpPr>
        <p:spPr>
          <a:xfrm>
            <a:off x="11597480" y="5295098"/>
            <a:ext cx="1089820" cy="400110"/>
          </a:xfrm>
          <a:prstGeom prst="rect">
            <a:avLst/>
          </a:prstGeom>
          <a:noFill/>
          <a:ln w="3175">
            <a:solidFill>
              <a:schemeClr val="tx1"/>
            </a:solidFill>
          </a:ln>
        </p:spPr>
        <p:txBody>
          <a:bodyPr wrap="square" rtlCol="0">
            <a:spAutoFit/>
          </a:bodyPr>
          <a:lstStyle/>
          <a:p>
            <a:r>
              <a:rPr lang="nb-NO" sz="2000" dirty="0"/>
              <a:t>Bygg ID</a:t>
            </a:r>
          </a:p>
        </p:txBody>
      </p:sp>
      <p:sp>
        <p:nvSpPr>
          <p:cNvPr id="8" name="TekstSylinder 7">
            <a:extLst>
              <a:ext uri="{FF2B5EF4-FFF2-40B4-BE49-F238E27FC236}">
                <a16:creationId xmlns:a16="http://schemas.microsoft.com/office/drawing/2014/main" id="{17DA3A22-A7CD-E6F5-8AD7-8E0D4C61F5AA}"/>
              </a:ext>
            </a:extLst>
          </p:cNvPr>
          <p:cNvSpPr txBox="1"/>
          <p:nvPr/>
        </p:nvSpPr>
        <p:spPr>
          <a:xfrm>
            <a:off x="14826402" y="3140364"/>
            <a:ext cx="5216371" cy="1631216"/>
          </a:xfrm>
          <a:prstGeom prst="rect">
            <a:avLst/>
          </a:prstGeom>
          <a:noFill/>
          <a:ln w="3175">
            <a:solidFill>
              <a:schemeClr val="tx1"/>
            </a:solidFill>
          </a:ln>
        </p:spPr>
        <p:txBody>
          <a:bodyPr wrap="square" rtlCol="0">
            <a:spAutoFit/>
          </a:bodyPr>
          <a:lstStyle/>
          <a:p>
            <a:r>
              <a:rPr lang="nb-NO" sz="2000" dirty="0" err="1"/>
              <a:t>Arbeidsordrenr</a:t>
            </a:r>
            <a:r>
              <a:rPr lang="nb-NO" sz="2000" dirty="0"/>
              <a:t>. som skal benyttes for import legges inn hvis tilstandsprosjektet har lagt frem en bygningsoversikt hvor dette inngår. Hvis ikke må det stå tomt ved levering av rapport og blir ikke synlig i ferdig rapport fra rådgiver.</a:t>
            </a:r>
          </a:p>
        </p:txBody>
      </p:sp>
      <p:cxnSp>
        <p:nvCxnSpPr>
          <p:cNvPr id="21" name="Rett pilkobling 20">
            <a:extLst>
              <a:ext uri="{FF2B5EF4-FFF2-40B4-BE49-F238E27FC236}">
                <a16:creationId xmlns:a16="http://schemas.microsoft.com/office/drawing/2014/main" id="{EC894681-35A8-D870-8567-0BA943BCF154}"/>
              </a:ext>
            </a:extLst>
          </p:cNvPr>
          <p:cNvCxnSpPr>
            <a:cxnSpLocks/>
            <a:stCxn id="8" idx="2"/>
          </p:cNvCxnSpPr>
          <p:nvPr/>
        </p:nvCxnSpPr>
        <p:spPr>
          <a:xfrm>
            <a:off x="17434588" y="4771580"/>
            <a:ext cx="1524734" cy="2040700"/>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3" name="TekstSylinder 32">
            <a:extLst>
              <a:ext uri="{FF2B5EF4-FFF2-40B4-BE49-F238E27FC236}">
                <a16:creationId xmlns:a16="http://schemas.microsoft.com/office/drawing/2014/main" id="{E6BAA83B-3393-4757-F45C-83708C8FDA1F}"/>
              </a:ext>
            </a:extLst>
          </p:cNvPr>
          <p:cNvSpPr txBox="1"/>
          <p:nvPr/>
        </p:nvSpPr>
        <p:spPr>
          <a:xfrm>
            <a:off x="2036150" y="10699605"/>
            <a:ext cx="5280354" cy="400110"/>
          </a:xfrm>
          <a:prstGeom prst="rect">
            <a:avLst/>
          </a:prstGeom>
          <a:noFill/>
          <a:ln w="3175">
            <a:solidFill>
              <a:schemeClr val="tx1"/>
            </a:solidFill>
          </a:ln>
        </p:spPr>
        <p:txBody>
          <a:bodyPr wrap="square" rtlCol="0">
            <a:spAutoFit/>
          </a:bodyPr>
          <a:lstStyle/>
          <a:p>
            <a:r>
              <a:rPr lang="nb-NO" sz="2000" dirty="0"/>
              <a:t>Dato for når tilstandsanalysen ble gjennomført</a:t>
            </a:r>
          </a:p>
        </p:txBody>
      </p:sp>
      <p:cxnSp>
        <p:nvCxnSpPr>
          <p:cNvPr id="34" name="Rett pilkobling 33">
            <a:extLst>
              <a:ext uri="{FF2B5EF4-FFF2-40B4-BE49-F238E27FC236}">
                <a16:creationId xmlns:a16="http://schemas.microsoft.com/office/drawing/2014/main" id="{7C95FF31-AA01-F2BB-94BF-05B14E1A5B0D}"/>
              </a:ext>
            </a:extLst>
          </p:cNvPr>
          <p:cNvCxnSpPr>
            <a:cxnSpLocks/>
            <a:stCxn id="33" idx="0"/>
          </p:cNvCxnSpPr>
          <p:nvPr/>
        </p:nvCxnSpPr>
        <p:spPr>
          <a:xfrm flipV="1">
            <a:off x="4676327" y="9242366"/>
            <a:ext cx="2731936" cy="1457239"/>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37" name="TekstSylinder 36">
            <a:extLst>
              <a:ext uri="{FF2B5EF4-FFF2-40B4-BE49-F238E27FC236}">
                <a16:creationId xmlns:a16="http://schemas.microsoft.com/office/drawing/2014/main" id="{52A03C0B-10C8-40F9-8D58-8F344EF5F3F7}"/>
              </a:ext>
            </a:extLst>
          </p:cNvPr>
          <p:cNvSpPr txBox="1"/>
          <p:nvPr/>
        </p:nvSpPr>
        <p:spPr>
          <a:xfrm>
            <a:off x="7826274" y="10699605"/>
            <a:ext cx="1178026" cy="400110"/>
          </a:xfrm>
          <a:prstGeom prst="rect">
            <a:avLst/>
          </a:prstGeom>
          <a:noFill/>
          <a:ln w="3175">
            <a:solidFill>
              <a:schemeClr val="tx1"/>
            </a:solidFill>
          </a:ln>
        </p:spPr>
        <p:txBody>
          <a:bodyPr wrap="square" rtlCol="0">
            <a:spAutoFit/>
          </a:bodyPr>
          <a:lstStyle/>
          <a:p>
            <a:r>
              <a:rPr lang="nb-NO" sz="2000" dirty="0"/>
              <a:t>Utført av</a:t>
            </a:r>
          </a:p>
        </p:txBody>
      </p:sp>
      <p:cxnSp>
        <p:nvCxnSpPr>
          <p:cNvPr id="38" name="Rett pilkobling 37">
            <a:extLst>
              <a:ext uri="{FF2B5EF4-FFF2-40B4-BE49-F238E27FC236}">
                <a16:creationId xmlns:a16="http://schemas.microsoft.com/office/drawing/2014/main" id="{5FFC1020-9D73-D1F4-3495-74D2673DF64F}"/>
              </a:ext>
            </a:extLst>
          </p:cNvPr>
          <p:cNvCxnSpPr>
            <a:cxnSpLocks/>
            <a:stCxn id="37" idx="0"/>
          </p:cNvCxnSpPr>
          <p:nvPr/>
        </p:nvCxnSpPr>
        <p:spPr>
          <a:xfrm flipH="1" flipV="1">
            <a:off x="8400954" y="9669086"/>
            <a:ext cx="14333" cy="1030519"/>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29" name="TekstSylinder 28">
            <a:extLst>
              <a:ext uri="{FF2B5EF4-FFF2-40B4-BE49-F238E27FC236}">
                <a16:creationId xmlns:a16="http://schemas.microsoft.com/office/drawing/2014/main" id="{D2DF7430-B6EE-41E9-619D-9B7F34A19868}"/>
              </a:ext>
            </a:extLst>
          </p:cNvPr>
          <p:cNvSpPr txBox="1"/>
          <p:nvPr/>
        </p:nvSpPr>
        <p:spPr>
          <a:xfrm>
            <a:off x="1825984" y="4008677"/>
            <a:ext cx="6235975" cy="584647"/>
          </a:xfrm>
          <a:prstGeom prst="rect">
            <a:avLst/>
          </a:prstGeom>
          <a:noFill/>
        </p:spPr>
        <p:txBody>
          <a:bodyPr wrap="square" rtlCol="0">
            <a:spAutoFit/>
          </a:bodyPr>
          <a:lstStyle/>
          <a:p>
            <a:r>
              <a:rPr lang="nb-NO" dirty="0">
                <a:solidFill>
                  <a:srgbClr val="FF0000"/>
                </a:solidFill>
              </a:rPr>
              <a:t>NB! Det opprettes en fil pr. bygning</a:t>
            </a:r>
          </a:p>
        </p:txBody>
      </p:sp>
    </p:spTree>
    <p:extLst>
      <p:ext uri="{BB962C8B-B14F-4D97-AF65-F5344CB8AC3E}">
        <p14:creationId xmlns:p14="http://schemas.microsoft.com/office/powerpoint/2010/main" val="1896451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uppe 38">
            <a:extLst>
              <a:ext uri="{FF2B5EF4-FFF2-40B4-BE49-F238E27FC236}">
                <a16:creationId xmlns:a16="http://schemas.microsoft.com/office/drawing/2014/main" id="{481DED74-EE49-4119-2D04-D164C32DE1A6}"/>
              </a:ext>
            </a:extLst>
          </p:cNvPr>
          <p:cNvGrpSpPr/>
          <p:nvPr/>
        </p:nvGrpSpPr>
        <p:grpSpPr>
          <a:xfrm>
            <a:off x="1655870" y="7831978"/>
            <a:ext cx="9176436" cy="2861469"/>
            <a:chOff x="1655870" y="7831978"/>
            <a:chExt cx="9176436" cy="2861469"/>
          </a:xfrm>
        </p:grpSpPr>
        <p:pic>
          <p:nvPicPr>
            <p:cNvPr id="9" name="Bilde 8">
              <a:extLst>
                <a:ext uri="{FF2B5EF4-FFF2-40B4-BE49-F238E27FC236}">
                  <a16:creationId xmlns:a16="http://schemas.microsoft.com/office/drawing/2014/main" id="{38E8EFB8-D74B-5768-D741-223FFF4D72EC}"/>
                </a:ext>
              </a:extLst>
            </p:cNvPr>
            <p:cNvPicPr>
              <a:picLocks noChangeAspect="1"/>
            </p:cNvPicPr>
            <p:nvPr/>
          </p:nvPicPr>
          <p:blipFill>
            <a:blip r:embed="rId2"/>
            <a:stretch>
              <a:fillRect/>
            </a:stretch>
          </p:blipFill>
          <p:spPr>
            <a:xfrm>
              <a:off x="1655870" y="7831978"/>
              <a:ext cx="9176436" cy="2861469"/>
            </a:xfrm>
            <a:prstGeom prst="rect">
              <a:avLst/>
            </a:prstGeom>
          </p:spPr>
        </p:pic>
        <p:sp>
          <p:nvSpPr>
            <p:cNvPr id="10" name="Rektangel 9">
              <a:extLst>
                <a:ext uri="{FF2B5EF4-FFF2-40B4-BE49-F238E27FC236}">
                  <a16:creationId xmlns:a16="http://schemas.microsoft.com/office/drawing/2014/main" id="{97958A4D-3B98-2EA8-65B1-6CCC10B4290A}"/>
                </a:ext>
              </a:extLst>
            </p:cNvPr>
            <p:cNvSpPr/>
            <p:nvPr/>
          </p:nvSpPr>
          <p:spPr>
            <a:xfrm>
              <a:off x="5295900" y="9186864"/>
              <a:ext cx="904875"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1" name="Rektangel 10">
              <a:extLst>
                <a:ext uri="{FF2B5EF4-FFF2-40B4-BE49-F238E27FC236}">
                  <a16:creationId xmlns:a16="http://schemas.microsoft.com/office/drawing/2014/main" id="{370A0B4C-7A22-1E70-6A4C-F32608CE1CD3}"/>
                </a:ext>
              </a:extLst>
            </p:cNvPr>
            <p:cNvSpPr/>
            <p:nvPr/>
          </p:nvSpPr>
          <p:spPr>
            <a:xfrm>
              <a:off x="6267450" y="9186864"/>
              <a:ext cx="719138"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2" name="Rektangel 11">
              <a:extLst>
                <a:ext uri="{FF2B5EF4-FFF2-40B4-BE49-F238E27FC236}">
                  <a16:creationId xmlns:a16="http://schemas.microsoft.com/office/drawing/2014/main" id="{7AC20F92-966C-8FC0-371D-837DC83665B4}"/>
                </a:ext>
              </a:extLst>
            </p:cNvPr>
            <p:cNvSpPr/>
            <p:nvPr/>
          </p:nvSpPr>
          <p:spPr>
            <a:xfrm>
              <a:off x="7087050" y="9186863"/>
              <a:ext cx="299588"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3" name="Rektangel 12">
              <a:extLst>
                <a:ext uri="{FF2B5EF4-FFF2-40B4-BE49-F238E27FC236}">
                  <a16:creationId xmlns:a16="http://schemas.microsoft.com/office/drawing/2014/main" id="{F1AEF7C1-0867-766F-3251-A757AA23F78C}"/>
                </a:ext>
              </a:extLst>
            </p:cNvPr>
            <p:cNvSpPr/>
            <p:nvPr/>
          </p:nvSpPr>
          <p:spPr>
            <a:xfrm>
              <a:off x="7487099" y="9186863"/>
              <a:ext cx="485325"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4" name="Rektangel 13">
              <a:extLst>
                <a:ext uri="{FF2B5EF4-FFF2-40B4-BE49-F238E27FC236}">
                  <a16:creationId xmlns:a16="http://schemas.microsoft.com/office/drawing/2014/main" id="{1CEFCC5D-DBFF-5B92-2D31-42364C7A618C}"/>
                </a:ext>
              </a:extLst>
            </p:cNvPr>
            <p:cNvSpPr/>
            <p:nvPr/>
          </p:nvSpPr>
          <p:spPr>
            <a:xfrm>
              <a:off x="3741843" y="9186863"/>
              <a:ext cx="1130195"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5" name="Rektangel 14">
              <a:extLst>
                <a:ext uri="{FF2B5EF4-FFF2-40B4-BE49-F238E27FC236}">
                  <a16:creationId xmlns:a16="http://schemas.microsoft.com/office/drawing/2014/main" id="{D05D996C-379F-2342-AA20-DF001DB18633}"/>
                </a:ext>
              </a:extLst>
            </p:cNvPr>
            <p:cNvSpPr/>
            <p:nvPr/>
          </p:nvSpPr>
          <p:spPr>
            <a:xfrm>
              <a:off x="8266734" y="9186863"/>
              <a:ext cx="343865"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6" name="Rektangel 15">
              <a:extLst>
                <a:ext uri="{FF2B5EF4-FFF2-40B4-BE49-F238E27FC236}">
                  <a16:creationId xmlns:a16="http://schemas.microsoft.com/office/drawing/2014/main" id="{886B30B0-BD9F-BEFE-CDB3-862D023D9020}"/>
                </a:ext>
              </a:extLst>
            </p:cNvPr>
            <p:cNvSpPr/>
            <p:nvPr/>
          </p:nvSpPr>
          <p:spPr>
            <a:xfrm>
              <a:off x="9029667" y="9186863"/>
              <a:ext cx="495333"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30" name="Rett pilkobling 29">
              <a:extLst>
                <a:ext uri="{FF2B5EF4-FFF2-40B4-BE49-F238E27FC236}">
                  <a16:creationId xmlns:a16="http://schemas.microsoft.com/office/drawing/2014/main" id="{6A65AE0D-27CD-F29C-B489-74C1844945F3}"/>
                </a:ext>
              </a:extLst>
            </p:cNvPr>
            <p:cNvCxnSpPr>
              <a:cxnSpLocks/>
              <a:stCxn id="15" idx="0"/>
              <a:endCxn id="12" idx="0"/>
            </p:cNvCxnSpPr>
            <p:nvPr/>
          </p:nvCxnSpPr>
          <p:spPr>
            <a:xfrm rot="16200000" flipV="1">
              <a:off x="7837756" y="8585951"/>
              <a:ext cx="12700" cy="1201823"/>
            </a:xfrm>
            <a:prstGeom prst="bentConnector3">
              <a:avLst>
                <a:gd name="adj1" fmla="val 1800000"/>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Rett pilkobling 29">
              <a:extLst>
                <a:ext uri="{FF2B5EF4-FFF2-40B4-BE49-F238E27FC236}">
                  <a16:creationId xmlns:a16="http://schemas.microsoft.com/office/drawing/2014/main" id="{1063A89C-6828-88C3-CE85-240F8EF3644A}"/>
                </a:ext>
              </a:extLst>
            </p:cNvPr>
            <p:cNvCxnSpPr>
              <a:cxnSpLocks/>
              <a:stCxn id="16" idx="2"/>
              <a:endCxn id="13" idx="2"/>
            </p:cNvCxnSpPr>
            <p:nvPr/>
          </p:nvCxnSpPr>
          <p:spPr>
            <a:xfrm rot="5400000">
              <a:off x="8503548" y="8655965"/>
              <a:ext cx="12700" cy="1547572"/>
            </a:xfrm>
            <a:prstGeom prst="bentConnector3">
              <a:avLst>
                <a:gd name="adj1" fmla="val 1800000"/>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2" name="Tittel 1">
            <a:extLst>
              <a:ext uri="{FF2B5EF4-FFF2-40B4-BE49-F238E27FC236}">
                <a16:creationId xmlns:a16="http://schemas.microsoft.com/office/drawing/2014/main" id="{E59C2AE4-52C7-31CD-4138-AF9614D51EC6}"/>
              </a:ext>
            </a:extLst>
          </p:cNvPr>
          <p:cNvSpPr>
            <a:spLocks noGrp="1"/>
          </p:cNvSpPr>
          <p:nvPr>
            <p:ph type="title"/>
          </p:nvPr>
        </p:nvSpPr>
        <p:spPr/>
        <p:txBody>
          <a:bodyPr/>
          <a:lstStyle/>
          <a:p>
            <a:r>
              <a:rPr lang="nb-NO" dirty="0"/>
              <a:t>7. ID sammenheng mellom Excel tilstandsregistreringer og FDV system</a:t>
            </a:r>
          </a:p>
        </p:txBody>
      </p:sp>
      <p:grpSp>
        <p:nvGrpSpPr>
          <p:cNvPr id="38" name="Gruppe 37">
            <a:extLst>
              <a:ext uri="{FF2B5EF4-FFF2-40B4-BE49-F238E27FC236}">
                <a16:creationId xmlns:a16="http://schemas.microsoft.com/office/drawing/2014/main" id="{D6DCC96C-93E1-56D4-59C1-3F461A4A60C4}"/>
              </a:ext>
            </a:extLst>
          </p:cNvPr>
          <p:cNvGrpSpPr/>
          <p:nvPr/>
        </p:nvGrpSpPr>
        <p:grpSpPr>
          <a:xfrm>
            <a:off x="3441700" y="3245726"/>
            <a:ext cx="17956213" cy="3862722"/>
            <a:chOff x="3441700" y="3245726"/>
            <a:chExt cx="17956213" cy="3862722"/>
          </a:xfrm>
        </p:grpSpPr>
        <p:pic>
          <p:nvPicPr>
            <p:cNvPr id="7" name="Plassholder for innhold 13">
              <a:extLst>
                <a:ext uri="{FF2B5EF4-FFF2-40B4-BE49-F238E27FC236}">
                  <a16:creationId xmlns:a16="http://schemas.microsoft.com/office/drawing/2014/main" id="{977B6366-E369-C645-59EE-0C9802DFFA25}"/>
                </a:ext>
              </a:extLst>
            </p:cNvPr>
            <p:cNvPicPr>
              <a:picLocks noChangeAspect="1"/>
            </p:cNvPicPr>
            <p:nvPr/>
          </p:nvPicPr>
          <p:blipFill>
            <a:blip r:embed="rId3"/>
            <a:stretch>
              <a:fillRect/>
            </a:stretch>
          </p:blipFill>
          <p:spPr>
            <a:xfrm>
              <a:off x="3441700" y="3245726"/>
              <a:ext cx="17956213" cy="3862722"/>
            </a:xfrm>
            <a:prstGeom prst="rect">
              <a:avLst/>
            </a:prstGeom>
          </p:spPr>
        </p:pic>
        <p:sp>
          <p:nvSpPr>
            <p:cNvPr id="17" name="Rektangel 16">
              <a:extLst>
                <a:ext uri="{FF2B5EF4-FFF2-40B4-BE49-F238E27FC236}">
                  <a16:creationId xmlns:a16="http://schemas.microsoft.com/office/drawing/2014/main" id="{1EA95DB2-54CF-8F94-3A46-5D0091351FE7}"/>
                </a:ext>
              </a:extLst>
            </p:cNvPr>
            <p:cNvSpPr/>
            <p:nvPr/>
          </p:nvSpPr>
          <p:spPr>
            <a:xfrm>
              <a:off x="9371119" y="6161723"/>
              <a:ext cx="547582"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8" name="Rektangel 17">
              <a:extLst>
                <a:ext uri="{FF2B5EF4-FFF2-40B4-BE49-F238E27FC236}">
                  <a16:creationId xmlns:a16="http://schemas.microsoft.com/office/drawing/2014/main" id="{25E88A1C-BA44-D6CB-9919-966DE7AC8C0B}"/>
                </a:ext>
              </a:extLst>
            </p:cNvPr>
            <p:cNvSpPr/>
            <p:nvPr/>
          </p:nvSpPr>
          <p:spPr>
            <a:xfrm>
              <a:off x="9371118" y="3882073"/>
              <a:ext cx="776181"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19" name="Rektangel 18">
              <a:extLst>
                <a:ext uri="{FF2B5EF4-FFF2-40B4-BE49-F238E27FC236}">
                  <a16:creationId xmlns:a16="http://schemas.microsoft.com/office/drawing/2014/main" id="{7E3515EB-BD26-BB56-21C2-CE2812487BA9}"/>
                </a:ext>
              </a:extLst>
            </p:cNvPr>
            <p:cNvSpPr/>
            <p:nvPr/>
          </p:nvSpPr>
          <p:spPr>
            <a:xfrm>
              <a:off x="20452816" y="3850323"/>
              <a:ext cx="776181" cy="24288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b-NO"/>
            </a:p>
          </p:txBody>
        </p:sp>
      </p:grpSp>
      <p:sp>
        <p:nvSpPr>
          <p:cNvPr id="21" name="TekstSylinder 20">
            <a:extLst>
              <a:ext uri="{FF2B5EF4-FFF2-40B4-BE49-F238E27FC236}">
                <a16:creationId xmlns:a16="http://schemas.microsoft.com/office/drawing/2014/main" id="{47306665-A7CD-91FA-B70C-3727375C07A9}"/>
              </a:ext>
            </a:extLst>
          </p:cNvPr>
          <p:cNvSpPr txBox="1"/>
          <p:nvPr/>
        </p:nvSpPr>
        <p:spPr>
          <a:xfrm>
            <a:off x="11798299" y="7543800"/>
            <a:ext cx="9599613" cy="3170099"/>
          </a:xfrm>
          <a:prstGeom prst="rect">
            <a:avLst/>
          </a:prstGeom>
          <a:noFill/>
        </p:spPr>
        <p:txBody>
          <a:bodyPr wrap="square" rtlCol="0">
            <a:spAutoFit/>
          </a:bodyPr>
          <a:lstStyle/>
          <a:p>
            <a:r>
              <a:rPr lang="nb-NO" sz="2000" b="1" dirty="0">
                <a:latin typeface="Calibri" panose="020F0502020204030204" pitchFamily="34" charset="0"/>
                <a:cs typeface="Calibri" panose="020F0502020204030204" pitchFamily="34" charset="0"/>
              </a:rPr>
              <a:t>NR:</a:t>
            </a:r>
          </a:p>
          <a:p>
            <a:r>
              <a:rPr lang="nb-NO" sz="2000" dirty="0">
                <a:latin typeface="Calibri" panose="020F0502020204030204" pitchFamily="34" charset="0"/>
                <a:cs typeface="Calibri" panose="020F0502020204030204" pitchFamily="34" charset="0"/>
              </a:rPr>
              <a:t>Inneholder som utgangspunkt løpende 3 siffer nummerserie, slik at hver rad få unikt løpenummer i rapport fra rådgiver. Hvis rådgiver foretrekker annen ID kan det benyttes, men hver rad skal være unik i rapport, slik at det er mulig å søke opp dette i FDV systemet etter import.</a:t>
            </a:r>
          </a:p>
          <a:p>
            <a:endParaRPr lang="nb-NO" sz="2000" dirty="0">
              <a:latin typeface="Calibri" panose="020F0502020204030204" pitchFamily="34" charset="0"/>
              <a:cs typeface="Calibri" panose="020F0502020204030204" pitchFamily="34" charset="0"/>
            </a:endParaRPr>
          </a:p>
          <a:p>
            <a:r>
              <a:rPr lang="nb-NO" sz="2000" b="1" dirty="0">
                <a:latin typeface="Calibri" panose="020F0502020204030204" pitchFamily="34" charset="0"/>
                <a:cs typeface="Calibri" panose="020F0502020204030204" pitchFamily="34" charset="0"/>
              </a:rPr>
              <a:t>Tiltaks-id:</a:t>
            </a:r>
          </a:p>
          <a:p>
            <a:r>
              <a:rPr lang="nb-NO" sz="2000" dirty="0">
                <a:latin typeface="Calibri" panose="020F0502020204030204" pitchFamily="34" charset="0"/>
                <a:cs typeface="Calibri" panose="020F0502020204030204" pitchFamily="34" charset="0"/>
              </a:rPr>
              <a:t>Består av </a:t>
            </a:r>
            <a:r>
              <a:rPr lang="nb-NO" sz="2000" dirty="0" err="1">
                <a:latin typeface="Calibri" panose="020F0502020204030204" pitchFamily="34" charset="0"/>
                <a:cs typeface="Calibri" panose="020F0502020204030204" pitchFamily="34" charset="0"/>
              </a:rPr>
              <a:t>ByggID</a:t>
            </a:r>
            <a:r>
              <a:rPr lang="nb-NO" sz="2000" dirty="0">
                <a:latin typeface="Calibri" panose="020F0502020204030204" pitchFamily="34" charset="0"/>
                <a:cs typeface="Calibri" panose="020F0502020204030204" pitchFamily="34" charset="0"/>
              </a:rPr>
              <a:t>-Arbeidsordre-NR-Rådgiver. Dette blir liggende som egent felt på hver registrering etter import og dermed mulig å søke i hele eller deler av teksten i FDV systemet.</a:t>
            </a:r>
          </a:p>
        </p:txBody>
      </p:sp>
      <p:cxnSp>
        <p:nvCxnSpPr>
          <p:cNvPr id="23" name="Rett pilkobling 22">
            <a:extLst>
              <a:ext uri="{FF2B5EF4-FFF2-40B4-BE49-F238E27FC236}">
                <a16:creationId xmlns:a16="http://schemas.microsoft.com/office/drawing/2014/main" id="{C142E8D1-0E24-E58A-4E40-3C7520E252ED}"/>
              </a:ext>
            </a:extLst>
          </p:cNvPr>
          <p:cNvCxnSpPr>
            <a:stCxn id="17" idx="2"/>
          </p:cNvCxnSpPr>
          <p:nvPr/>
        </p:nvCxnSpPr>
        <p:spPr>
          <a:xfrm flipH="1">
            <a:off x="4432300" y="6404611"/>
            <a:ext cx="5212610" cy="2782252"/>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Rett pilkobling 23">
            <a:extLst>
              <a:ext uri="{FF2B5EF4-FFF2-40B4-BE49-F238E27FC236}">
                <a16:creationId xmlns:a16="http://schemas.microsoft.com/office/drawing/2014/main" id="{831AE955-30C2-3C0F-EE4B-53DF17D7ECD7}"/>
              </a:ext>
            </a:extLst>
          </p:cNvPr>
          <p:cNvCxnSpPr>
            <a:cxnSpLocks/>
            <a:stCxn id="18" idx="2"/>
            <a:endCxn id="10" idx="0"/>
          </p:cNvCxnSpPr>
          <p:nvPr/>
        </p:nvCxnSpPr>
        <p:spPr>
          <a:xfrm flipH="1">
            <a:off x="5748338" y="4124961"/>
            <a:ext cx="4010871" cy="506190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Rett pilkobling 26">
            <a:extLst>
              <a:ext uri="{FF2B5EF4-FFF2-40B4-BE49-F238E27FC236}">
                <a16:creationId xmlns:a16="http://schemas.microsoft.com/office/drawing/2014/main" id="{3A6ABE15-0B68-90EA-0DAC-70FD498167FB}"/>
              </a:ext>
            </a:extLst>
          </p:cNvPr>
          <p:cNvCxnSpPr>
            <a:cxnSpLocks/>
            <a:endCxn id="11" idx="0"/>
          </p:cNvCxnSpPr>
          <p:nvPr/>
        </p:nvCxnSpPr>
        <p:spPr>
          <a:xfrm flipH="1">
            <a:off x="6627019" y="4124960"/>
            <a:ext cx="14200981" cy="5061904"/>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Rett pilkobling 29">
            <a:extLst>
              <a:ext uri="{FF2B5EF4-FFF2-40B4-BE49-F238E27FC236}">
                <a16:creationId xmlns:a16="http://schemas.microsoft.com/office/drawing/2014/main" id="{40CD3B9D-73C3-8778-94F6-625DA25DFDCF}"/>
              </a:ext>
            </a:extLst>
          </p:cNvPr>
          <p:cNvCxnSpPr>
            <a:cxnSpLocks/>
          </p:cNvCxnSpPr>
          <p:nvPr/>
        </p:nvCxnSpPr>
        <p:spPr>
          <a:xfrm rot="16200000" flipV="1">
            <a:off x="7990156" y="8738351"/>
            <a:ext cx="12700" cy="1201823"/>
          </a:xfrm>
          <a:prstGeom prst="bentConnector3">
            <a:avLst>
              <a:gd name="adj1" fmla="val 1800000"/>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TekstSylinder 40">
            <a:extLst>
              <a:ext uri="{FF2B5EF4-FFF2-40B4-BE49-F238E27FC236}">
                <a16:creationId xmlns:a16="http://schemas.microsoft.com/office/drawing/2014/main" id="{9BDC44EC-5CAD-DF42-1362-3780DE5AC42E}"/>
              </a:ext>
            </a:extLst>
          </p:cNvPr>
          <p:cNvSpPr txBox="1"/>
          <p:nvPr/>
        </p:nvSpPr>
        <p:spPr>
          <a:xfrm>
            <a:off x="948531" y="3314045"/>
            <a:ext cx="2378870" cy="2862322"/>
          </a:xfrm>
          <a:prstGeom prst="rect">
            <a:avLst/>
          </a:prstGeom>
          <a:noFill/>
        </p:spPr>
        <p:txBody>
          <a:bodyPr wrap="square" rtlCol="0">
            <a:spAutoFit/>
          </a:bodyPr>
          <a:lstStyle/>
          <a:p>
            <a:r>
              <a:rPr lang="nb-NO" sz="2000" dirty="0">
                <a:latin typeface="Calibri" panose="020F0502020204030204" pitchFamily="34" charset="0"/>
                <a:cs typeface="Calibri" panose="020F0502020204030204" pitchFamily="34" charset="0"/>
              </a:rPr>
              <a:t>Det finnes 3 skjulte kolonner til venstre markert med gult. Informasjon som inngår i import, men ikke skal være synlig når registreringene inkluderes i rapport som </a:t>
            </a:r>
            <a:r>
              <a:rPr lang="nb-NO" sz="2000" dirty="0" err="1">
                <a:latin typeface="Calibri" panose="020F0502020204030204" pitchFamily="34" charset="0"/>
                <a:cs typeface="Calibri" panose="020F0502020204030204" pitchFamily="34" charset="0"/>
              </a:rPr>
              <a:t>pdf</a:t>
            </a:r>
            <a:r>
              <a:rPr lang="nb-NO" sz="2000" dirty="0">
                <a:latin typeface="Calibri" panose="020F0502020204030204" pitchFamily="34" charset="0"/>
                <a:cs typeface="Calibri" panose="020F0502020204030204" pitchFamily="34" charset="0"/>
              </a:rPr>
              <a:t> vedlegg.</a:t>
            </a:r>
          </a:p>
        </p:txBody>
      </p:sp>
    </p:spTree>
    <p:extLst>
      <p:ext uri="{BB962C8B-B14F-4D97-AF65-F5344CB8AC3E}">
        <p14:creationId xmlns:p14="http://schemas.microsoft.com/office/powerpoint/2010/main" val="3098823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21ACB6-7958-FD6F-2EEA-ED794AA435B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F8B0E1-C367-4D41-EAA4-81168E4F5FAF}"/>
              </a:ext>
            </a:extLst>
          </p:cNvPr>
          <p:cNvSpPr>
            <a:spLocks noGrp="1"/>
          </p:cNvSpPr>
          <p:nvPr>
            <p:ph type="title"/>
          </p:nvPr>
        </p:nvSpPr>
        <p:spPr>
          <a:xfrm>
            <a:off x="1944242" y="457200"/>
            <a:ext cx="17822228" cy="1123405"/>
          </a:xfrm>
        </p:spPr>
        <p:txBody>
          <a:bodyPr>
            <a:normAutofit/>
          </a:bodyPr>
          <a:lstStyle/>
          <a:p>
            <a:r>
              <a:rPr lang="nb-NO" dirty="0"/>
              <a:t>8. Rådgiver, Referanse og Anlegg</a:t>
            </a:r>
          </a:p>
        </p:txBody>
      </p:sp>
      <p:sp>
        <p:nvSpPr>
          <p:cNvPr id="3" name="Plassholder for innhold 2">
            <a:extLst>
              <a:ext uri="{FF2B5EF4-FFF2-40B4-BE49-F238E27FC236}">
                <a16:creationId xmlns:a16="http://schemas.microsoft.com/office/drawing/2014/main" id="{26E8044D-BDC7-C42B-4CDC-6295095C160E}"/>
              </a:ext>
            </a:extLst>
          </p:cNvPr>
          <p:cNvSpPr>
            <a:spLocks noGrp="1"/>
          </p:cNvSpPr>
          <p:nvPr>
            <p:ph idx="4294967295"/>
          </p:nvPr>
        </p:nvSpPr>
        <p:spPr>
          <a:xfrm>
            <a:off x="1944242" y="2744288"/>
            <a:ext cx="6958013" cy="6961188"/>
          </a:xfrm>
        </p:spPr>
        <p:txBody>
          <a:bodyPr>
            <a:normAutofit/>
          </a:bodyPr>
          <a:lstStyle/>
          <a:p>
            <a:r>
              <a:rPr lang="nb-NO" sz="3200" b="1" dirty="0"/>
              <a:t>Rådgiver</a:t>
            </a:r>
          </a:p>
          <a:p>
            <a:pPr lvl="1"/>
            <a:r>
              <a:rPr lang="nb-NO" sz="3200" dirty="0"/>
              <a:t>RIBR = Brannteknisk rådgiver</a:t>
            </a:r>
          </a:p>
          <a:p>
            <a:r>
              <a:rPr lang="nb-NO" sz="3200" b="1" dirty="0"/>
              <a:t>Referanse</a:t>
            </a:r>
          </a:p>
          <a:p>
            <a:pPr lvl="1"/>
            <a:r>
              <a:rPr lang="nb-NO" sz="3200" dirty="0"/>
              <a:t>Registreringen tilhører ett av 12 branntema</a:t>
            </a:r>
          </a:p>
          <a:p>
            <a:r>
              <a:rPr lang="nb-NO" sz="3200" b="1" dirty="0"/>
              <a:t>Anlegg</a:t>
            </a:r>
          </a:p>
          <a:p>
            <a:pPr lvl="1"/>
            <a:r>
              <a:rPr lang="nb-NO" sz="3200" dirty="0"/>
              <a:t>2 siffer bygningsdel eller 4 siffer systemkode</a:t>
            </a:r>
          </a:p>
          <a:p>
            <a:pPr lvl="1"/>
            <a:endParaRPr lang="nb-NO" sz="3200" dirty="0"/>
          </a:p>
          <a:p>
            <a:pPr marL="468000" lvl="1" indent="0">
              <a:buNone/>
            </a:pPr>
            <a:endParaRPr lang="nb-NO" sz="3200" dirty="0"/>
          </a:p>
          <a:p>
            <a:endParaRPr lang="nb-NO" sz="3200" dirty="0"/>
          </a:p>
        </p:txBody>
      </p:sp>
      <p:pic>
        <p:nvPicPr>
          <p:cNvPr id="2" name="Bilde 1">
            <a:extLst>
              <a:ext uri="{FF2B5EF4-FFF2-40B4-BE49-F238E27FC236}">
                <a16:creationId xmlns:a16="http://schemas.microsoft.com/office/drawing/2014/main" id="{42E072C8-950C-A827-1382-D4D9117FE454}"/>
              </a:ext>
            </a:extLst>
          </p:cNvPr>
          <p:cNvPicPr>
            <a:picLocks noChangeAspect="1"/>
          </p:cNvPicPr>
          <p:nvPr/>
        </p:nvPicPr>
        <p:blipFill>
          <a:blip r:embed="rId2"/>
          <a:stretch>
            <a:fillRect/>
          </a:stretch>
        </p:blipFill>
        <p:spPr>
          <a:xfrm>
            <a:off x="8378031" y="5162845"/>
            <a:ext cx="4552950" cy="2124075"/>
          </a:xfrm>
          <a:prstGeom prst="rect">
            <a:avLst/>
          </a:prstGeom>
        </p:spPr>
      </p:pic>
      <p:pic>
        <p:nvPicPr>
          <p:cNvPr id="8" name="Bilde 7">
            <a:extLst>
              <a:ext uri="{FF2B5EF4-FFF2-40B4-BE49-F238E27FC236}">
                <a16:creationId xmlns:a16="http://schemas.microsoft.com/office/drawing/2014/main" id="{8BA10754-6DED-2492-D6D2-2B13BC9327B3}"/>
              </a:ext>
            </a:extLst>
          </p:cNvPr>
          <p:cNvPicPr>
            <a:picLocks noChangeAspect="1"/>
          </p:cNvPicPr>
          <p:nvPr/>
        </p:nvPicPr>
        <p:blipFill>
          <a:blip r:embed="rId3"/>
          <a:stretch>
            <a:fillRect/>
          </a:stretch>
        </p:blipFill>
        <p:spPr>
          <a:xfrm>
            <a:off x="13956506" y="3229270"/>
            <a:ext cx="6781800" cy="4848225"/>
          </a:xfrm>
          <a:prstGeom prst="rect">
            <a:avLst/>
          </a:prstGeom>
        </p:spPr>
      </p:pic>
      <p:cxnSp>
        <p:nvCxnSpPr>
          <p:cNvPr id="10" name="Rett pilkobling 9">
            <a:extLst>
              <a:ext uri="{FF2B5EF4-FFF2-40B4-BE49-F238E27FC236}">
                <a16:creationId xmlns:a16="http://schemas.microsoft.com/office/drawing/2014/main" id="{B805202B-69CB-35B9-48A7-388DD2C7412A}"/>
              </a:ext>
            </a:extLst>
          </p:cNvPr>
          <p:cNvCxnSpPr>
            <a:cxnSpLocks/>
          </p:cNvCxnSpPr>
          <p:nvPr/>
        </p:nvCxnSpPr>
        <p:spPr>
          <a:xfrm>
            <a:off x="7943280" y="4172516"/>
            <a:ext cx="648392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Rett pilkobling 11">
            <a:extLst>
              <a:ext uri="{FF2B5EF4-FFF2-40B4-BE49-F238E27FC236}">
                <a16:creationId xmlns:a16="http://schemas.microsoft.com/office/drawing/2014/main" id="{A256122E-DA15-6CAD-F3BB-9DC6A2EECA50}"/>
              </a:ext>
            </a:extLst>
          </p:cNvPr>
          <p:cNvCxnSpPr>
            <a:cxnSpLocks/>
          </p:cNvCxnSpPr>
          <p:nvPr/>
        </p:nvCxnSpPr>
        <p:spPr>
          <a:xfrm flipV="1">
            <a:off x="7889020" y="6269332"/>
            <a:ext cx="7427180" cy="185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Rett pilkobling 13">
            <a:extLst>
              <a:ext uri="{FF2B5EF4-FFF2-40B4-BE49-F238E27FC236}">
                <a16:creationId xmlns:a16="http://schemas.microsoft.com/office/drawing/2014/main" id="{18139E3B-011D-D856-2661-A5AF755C2B2C}"/>
              </a:ext>
            </a:extLst>
          </p:cNvPr>
          <p:cNvCxnSpPr>
            <a:cxnSpLocks/>
          </p:cNvCxnSpPr>
          <p:nvPr/>
        </p:nvCxnSpPr>
        <p:spPr>
          <a:xfrm flipV="1">
            <a:off x="8378031" y="6617789"/>
            <a:ext cx="9344819" cy="147939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4620360"/>
      </p:ext>
    </p:extLst>
  </p:cSld>
  <p:clrMapOvr>
    <a:masterClrMapping/>
  </p:clrMapOvr>
</p:sld>
</file>

<file path=ppt/theme/theme1.xml><?xml version="1.0" encoding="utf-8"?>
<a:theme xmlns:a="http://schemas.openxmlformats.org/drawingml/2006/main" name="Office-tema">
  <a:themeElements>
    <a:clrScheme name="Bærum kommune">
      <a:dk1>
        <a:srgbClr val="3C3E3E"/>
      </a:dk1>
      <a:lt1>
        <a:srgbClr val="FFFFFF"/>
      </a:lt1>
      <a:dk2>
        <a:srgbClr val="459F67"/>
      </a:dk2>
      <a:lt2>
        <a:srgbClr val="F5F7F4"/>
      </a:lt2>
      <a:accent1>
        <a:srgbClr val="F5F7F4"/>
      </a:accent1>
      <a:accent2>
        <a:srgbClr val="3C3E3E"/>
      </a:accent2>
      <a:accent3>
        <a:srgbClr val="459F67"/>
      </a:accent3>
      <a:accent4>
        <a:srgbClr val="31724D"/>
      </a:accent4>
      <a:accent5>
        <a:srgbClr val="BDDBC6"/>
      </a:accent5>
      <a:accent6>
        <a:srgbClr val="70AD47"/>
      </a:accent6>
      <a:hlink>
        <a:srgbClr val="0563C1"/>
      </a:hlink>
      <a:folHlink>
        <a:srgbClr val="954F72"/>
      </a:folHlink>
    </a:clrScheme>
    <a:fontScheme name="Custom 89">
      <a:majorFont>
        <a:latin typeface="Corbel"/>
        <a:ea typeface=""/>
        <a:cs typeface=""/>
      </a:majorFont>
      <a:minorFont>
        <a:latin typeface="Corbe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_rumKommune-PPTmal-2017-Corbel.potx" id="{C26FE837-FD65-4BD3-A996-F11C4AB5C3B8}" vid="{9048251E-A60E-4051-B259-03322C23118C}"/>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BaerumKommune-PPTmal</Template>
  <TotalTime>1852</TotalTime>
  <Words>1419</Words>
  <Application>Microsoft Office PowerPoint</Application>
  <PresentationFormat>Egendefinert</PresentationFormat>
  <Paragraphs>193</Paragraphs>
  <Slides>16</Slides>
  <Notes>2</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16</vt:i4>
      </vt:variant>
    </vt:vector>
  </HeadingPairs>
  <TitlesOfParts>
    <vt:vector size="21" baseType="lpstr">
      <vt:lpstr>Aptos</vt:lpstr>
      <vt:lpstr>Arial</vt:lpstr>
      <vt:lpstr>Calibri</vt:lpstr>
      <vt:lpstr>Corbel</vt:lpstr>
      <vt:lpstr>Office-tema</vt:lpstr>
      <vt:lpstr>Bruk av Excel tilstandsregistreringsfil</vt:lpstr>
      <vt:lpstr>1. Eiendom og Bygning</vt:lpstr>
      <vt:lpstr>   </vt:lpstr>
      <vt:lpstr>   </vt:lpstr>
      <vt:lpstr>4. Generelle prinsipper for filnavn</vt:lpstr>
      <vt:lpstr>5. Excel tilstandsregistrering</vt:lpstr>
      <vt:lpstr>6. Innlegging av data i Excelfil</vt:lpstr>
      <vt:lpstr>7. ID sammenheng mellom Excel tilstandsregistreringer og FDV system</vt:lpstr>
      <vt:lpstr>8. Rådgiver, Referanse og Anlegg</vt:lpstr>
      <vt:lpstr>9. Lim inn eller skriv tilstand- og tiltaksbeskrivelse</vt:lpstr>
      <vt:lpstr>10. Hjemmel, TG, KG og KT</vt:lpstr>
      <vt:lpstr>11. Estimere kostnad</vt:lpstr>
      <vt:lpstr>12. Bildenummer fotoserie</vt:lpstr>
      <vt:lpstr>12. Bildenummer fotoserie</vt:lpstr>
      <vt:lpstr>13. Tilstand-/tiltaksregistrering i FDV systemet</vt:lpstr>
      <vt:lpstr>14. Tekstlengde tilstand-/tiltaksbeskrivelse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Lars-Arne Biedilæ</dc:creator>
  <cp:lastModifiedBy>Lars-Arne Biedilæ</cp:lastModifiedBy>
  <cp:revision>32</cp:revision>
  <dcterms:created xsi:type="dcterms:W3CDTF">2025-06-23T11:48:37Z</dcterms:created>
  <dcterms:modified xsi:type="dcterms:W3CDTF">2026-01-29T13:21:40Z</dcterms:modified>
</cp:coreProperties>
</file>